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  <p:sldMasterId id="2147483729" r:id="rId2"/>
  </p:sldMasterIdLst>
  <p:sldIdLst>
    <p:sldId id="256" r:id="rId3"/>
    <p:sldId id="340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3" r:id="rId17"/>
    <p:sldId id="274" r:id="rId18"/>
    <p:sldId id="276" r:id="rId19"/>
    <p:sldId id="277" r:id="rId20"/>
    <p:sldId id="278" r:id="rId21"/>
    <p:sldId id="279" r:id="rId22"/>
    <p:sldId id="282" r:id="rId23"/>
    <p:sldId id="283" r:id="rId24"/>
    <p:sldId id="284" r:id="rId25"/>
    <p:sldId id="285" r:id="rId26"/>
    <p:sldId id="286" r:id="rId27"/>
    <p:sldId id="288" r:id="rId28"/>
    <p:sldId id="287" r:id="rId29"/>
    <p:sldId id="289" r:id="rId30"/>
    <p:sldId id="290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6" r:id="rId45"/>
    <p:sldId id="305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6" r:id="rId54"/>
    <p:sldId id="314" r:id="rId55"/>
    <p:sldId id="320" r:id="rId56"/>
    <p:sldId id="318" r:id="rId57"/>
    <p:sldId id="319" r:id="rId58"/>
    <p:sldId id="321" r:id="rId59"/>
    <p:sldId id="315" r:id="rId60"/>
    <p:sldId id="325" r:id="rId61"/>
    <p:sldId id="326" r:id="rId62"/>
    <p:sldId id="327" r:id="rId63"/>
    <p:sldId id="322" r:id="rId64"/>
    <p:sldId id="328" r:id="rId65"/>
    <p:sldId id="329" r:id="rId66"/>
    <p:sldId id="323" r:id="rId67"/>
    <p:sldId id="330" r:id="rId68"/>
    <p:sldId id="335" r:id="rId69"/>
    <p:sldId id="336" r:id="rId70"/>
    <p:sldId id="337" r:id="rId71"/>
    <p:sldId id="338" r:id="rId72"/>
    <p:sldId id="339" r:id="rId73"/>
    <p:sldId id="331" r:id="rId74"/>
    <p:sldId id="332" r:id="rId75"/>
    <p:sldId id="317" r:id="rId76"/>
  </p:sldIdLst>
  <p:sldSz cx="9144000" cy="5715000" type="screen16x10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0361004-4181-1742-9356-60C28276FCB4}">
          <p14:sldIdLst>
            <p14:sldId id="256"/>
            <p14:sldId id="340"/>
            <p14:sldId id="259"/>
            <p14:sldId id="260"/>
          </p14:sldIdLst>
        </p14:section>
        <p14:section name="Annotation Processor" id="{A3305B3A-B8A8-704B-B500-6ABFD00FC0A6}">
          <p14:sldIdLst>
            <p14:sldId id="261"/>
            <p14:sldId id="262"/>
            <p14:sldId id="263"/>
            <p14:sldId id="264"/>
            <p14:sldId id="265"/>
            <p14:sldId id="266"/>
            <p14:sldId id="268"/>
            <p14:sldId id="267"/>
            <p14:sldId id="269"/>
            <p14:sldId id="270"/>
          </p14:sldIdLst>
        </p14:section>
        <p14:section name="Code Generation" id="{2FE9BE36-0A02-0A4B-9ABA-F5C8687F7701}">
          <p14:sldIdLst>
            <p14:sldId id="273"/>
            <p14:sldId id="274"/>
            <p14:sldId id="276"/>
            <p14:sldId id="277"/>
          </p14:sldIdLst>
        </p14:section>
        <p14:section name="JavaPoet" id="{41098298-C498-B649-A2C9-FCD19C8677B8}">
          <p14:sldIdLst>
            <p14:sldId id="278"/>
            <p14:sldId id="279"/>
          </p14:sldIdLst>
        </p14:section>
        <p14:section name="MethodSpec example" id="{E0FC141A-3D59-5148-BF23-B167E7BD1BAD}">
          <p14:sldIdLst>
            <p14:sldId id="282"/>
            <p14:sldId id="283"/>
            <p14:sldId id="284"/>
            <p14:sldId id="285"/>
            <p14:sldId id="286"/>
            <p14:sldId id="288"/>
            <p14:sldId id="287"/>
          </p14:sldIdLst>
        </p14:section>
        <p14:section name="Type Placeholder example" id="{B484DB14-6ACB-174D-96D1-16CB7A60E852}">
          <p14:sldIdLst>
            <p14:sldId id="289"/>
            <p14:sldId id="290"/>
          </p14:sldIdLst>
        </p14:section>
        <p14:section name="aura-interactor Usecase" id="{DE052FDB-A00D-D24B-B6A6-5FB56855B6A4}">
          <p14:sldIdLst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6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6"/>
            <p14:sldId id="314"/>
            <p14:sldId id="320"/>
            <p14:sldId id="318"/>
            <p14:sldId id="319"/>
            <p14:sldId id="321"/>
            <p14:sldId id="315"/>
            <p14:sldId id="325"/>
            <p14:sldId id="326"/>
            <p14:sldId id="327"/>
            <p14:sldId id="322"/>
            <p14:sldId id="328"/>
            <p14:sldId id="329"/>
            <p14:sldId id="323"/>
            <p14:sldId id="330"/>
            <p14:sldId id="335"/>
            <p14:sldId id="336"/>
            <p14:sldId id="337"/>
            <p14:sldId id="338"/>
            <p14:sldId id="339"/>
            <p14:sldId id="331"/>
            <p14:sldId id="332"/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1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12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90"/>
    <p:restoredTop sz="94647"/>
  </p:normalViewPr>
  <p:slideViewPr>
    <p:cSldViewPr snapToGrid="0" snapToObjects="1" showGuides="1">
      <p:cViewPr>
        <p:scale>
          <a:sx n="120" d="100"/>
          <a:sy n="120" d="100"/>
        </p:scale>
        <p:origin x="1600" y="1360"/>
      </p:cViewPr>
      <p:guideLst>
        <p:guide orient="horz" pos="1800"/>
        <p:guide pos="11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7220" y="304271"/>
            <a:ext cx="7886700" cy="5133516"/>
          </a:xfrm>
          <a:prstGeom prst="rect">
            <a:avLst/>
          </a:prstGeom>
        </p:spPr>
        <p:txBody>
          <a:bodyPr lIns="91440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baseline="0">
                <a:solidFill>
                  <a:srgbClr val="A9B7C6"/>
                </a:solidFill>
                <a:latin typeface="menlo" charset="0"/>
              </a:defRPr>
            </a:lvl1pPr>
          </a:lstStyle>
          <a:p>
            <a:pPr marL="85725" marR="0" lvl="0" indent="-85725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Code code code slide</a:t>
            </a:r>
            <a:br>
              <a:rPr lang="en-US" dirty="0"/>
            </a:br>
            <a:r>
              <a:rPr lang="en-US" dirty="0"/>
              <a:t>Second line</a:t>
            </a:r>
          </a:p>
        </p:txBody>
      </p:sp>
    </p:spTree>
    <p:extLst>
      <p:ext uri="{BB962C8B-B14F-4D97-AF65-F5344CB8AC3E}">
        <p14:creationId xmlns:p14="http://schemas.microsoft.com/office/powerpoint/2010/main" val="426536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606269"/>
            <a:ext cx="3639741" cy="1347636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715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953904"/>
            <a:ext cx="3639741" cy="293030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5034469"/>
            <a:ext cx="732659" cy="304271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5034469"/>
            <a:ext cx="2471560" cy="30427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929907"/>
            <a:ext cx="796616" cy="408833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3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4000500"/>
            <a:ext cx="7921064" cy="47228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0005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472782"/>
            <a:ext cx="7921064" cy="411427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51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901214"/>
            <a:ext cx="4749312" cy="2699323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1032085"/>
            <a:ext cx="4420380" cy="2204927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703067"/>
            <a:ext cx="4418727" cy="594368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901214"/>
            <a:ext cx="2857501" cy="3396221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474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905488"/>
            <a:ext cx="3671336" cy="2086643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2029964"/>
            <a:ext cx="3286891" cy="167315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905000"/>
            <a:ext cx="3660225" cy="191293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360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821657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75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71741"/>
            <a:ext cx="3391762" cy="4512468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88476"/>
            <a:ext cx="1871093" cy="42789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71741"/>
            <a:ext cx="4958655" cy="4512468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098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646"/>
            <a:ext cx="9144000" cy="4336521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207623"/>
            <a:ext cx="7929000" cy="2475876"/>
          </a:xfrm>
        </p:spPr>
        <p:txBody>
          <a:bodyPr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4400706"/>
            <a:ext cx="7929000" cy="362478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4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821657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72657"/>
            <a:ext cx="7928999" cy="8087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851906"/>
            <a:ext cx="7915931" cy="30304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4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4336521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459497"/>
            <a:ext cx="7921064" cy="12240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4401001"/>
            <a:ext cx="7921064" cy="361629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3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821657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851906"/>
            <a:ext cx="3889405" cy="30323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851906"/>
            <a:ext cx="3895937" cy="30323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46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821657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812396"/>
            <a:ext cx="3892393" cy="480218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292616"/>
            <a:ext cx="3892392" cy="259159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812396"/>
            <a:ext cx="3895937" cy="480218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292616"/>
            <a:ext cx="3895937" cy="259159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5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821657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592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17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71740"/>
            <a:ext cx="2660650" cy="151220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71740"/>
            <a:ext cx="2660650" cy="1348663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71741"/>
            <a:ext cx="4689475" cy="451246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883949"/>
            <a:ext cx="2660650" cy="300025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123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83568" y="367223"/>
            <a:ext cx="7886700" cy="5010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85725" marR="0" lvl="0" indent="-85725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Code code code slide</a:t>
            </a:r>
          </a:p>
        </p:txBody>
      </p:sp>
    </p:spTree>
    <p:extLst>
      <p:ext uri="{BB962C8B-B14F-4D97-AF65-F5344CB8AC3E}">
        <p14:creationId xmlns:p14="http://schemas.microsoft.com/office/powerpoint/2010/main" val="122157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342900" rtl="0" eaLnBrk="1" latinLnBrk="0" hangingPunct="1">
        <a:lnSpc>
          <a:spcPct val="90000"/>
        </a:lnSpc>
        <a:spcBef>
          <a:spcPct val="0"/>
        </a:spcBef>
        <a:buNone/>
        <a:defRPr sz="16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5725" indent="-85725" algn="l" defTabSz="3429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 baseline="0">
          <a:solidFill>
            <a:srgbClr val="A9B7C6"/>
          </a:solidFill>
          <a:latin typeface="menlo" charset="0"/>
          <a:ea typeface="+mn-ea"/>
          <a:cs typeface="+mn-cs"/>
        </a:defRPr>
      </a:lvl1pPr>
      <a:lvl2pPr marL="25717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2862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3pPr>
      <a:lvl4pPr marL="60007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94297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11442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8587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457325" indent="-85725" algn="l" defTabSz="342900" rtl="0" eaLnBrk="1" latinLnBrk="0" hangingPunct="1">
        <a:lnSpc>
          <a:spcPct val="90000"/>
        </a:lnSpc>
        <a:spcBef>
          <a:spcPts val="188"/>
        </a:spcBef>
        <a:buFont typeface="Arial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72657"/>
            <a:ext cx="7928999" cy="80870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820334"/>
            <a:ext cx="7922464" cy="30619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5034469"/>
            <a:ext cx="6483240" cy="3042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5034469"/>
            <a:ext cx="1007780" cy="3042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3/28/19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929907"/>
            <a:ext cx="796616" cy="408833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363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</p:sldLayoutIdLst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teto" TargetMode="External"/><Relationship Id="rId2" Type="http://schemas.openxmlformats.org/officeDocument/2006/relationships/hyperlink" Target="mailto:antonioivanovski@gmail.com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C9A4-CE8B-9C43-9F33-8DF00B32E49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080594" y="1894454"/>
            <a:ext cx="6451224" cy="963046"/>
          </a:xfrm>
        </p:spPr>
        <p:txBody>
          <a:bodyPr anchor="ctr"/>
          <a:lstStyle/>
          <a:p>
            <a:r>
              <a:rPr lang="en-US" b="0" dirty="0">
                <a:latin typeface="+mn-lt"/>
              </a:rPr>
              <a:t>Back in the days, developers used to write boilerplate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08459-8650-9A43-AB7D-F762D56E5D9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080593" y="4131965"/>
            <a:ext cx="5978525" cy="982663"/>
          </a:xfrm>
        </p:spPr>
        <p:txBody>
          <a:bodyPr>
            <a:normAutofit/>
          </a:bodyPr>
          <a:lstStyle/>
          <a:p>
            <a:r>
              <a:rPr lang="en-US" dirty="0"/>
              <a:t>Antonio Ivanovski</a:t>
            </a:r>
          </a:p>
          <a:p>
            <a:r>
              <a:rPr lang="en-US" dirty="0"/>
              <a:t>Mail: </a:t>
            </a:r>
            <a:r>
              <a:rPr lang="en-US" dirty="0">
                <a:hlinkClick r:id="rId2"/>
              </a:rPr>
              <a:t>antonioivanovski@gmail.com</a:t>
            </a:r>
            <a:endParaRPr lang="en-US" dirty="0"/>
          </a:p>
          <a:p>
            <a:r>
              <a:rPr lang="en-US" dirty="0"/>
              <a:t>GitHub: </a:t>
            </a:r>
            <a:r>
              <a:rPr lang="en-US" dirty="0">
                <a:hlinkClick r:id="rId3"/>
              </a:rPr>
              <a:t>https://github.com/toteto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16819-D142-9343-86A8-B8A7046DF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68878" y="4021527"/>
            <a:ext cx="1203540" cy="120354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0202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2"/>
    </mc:Choice>
    <mc:Fallback xmlns="">
      <p:transition spd="slow" advTm="344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JavaSkopProcessor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AbstractProcessor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process(…)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@Target(value = {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ElementType.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ElementType.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})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@Retention(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RetentionPolicy.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600" dirty="0"/>
            </a:b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/>
              <a:t>@</a:t>
            </a:r>
            <a:r>
              <a:rPr lang="en-US" sz="1600" dirty="0">
                <a:solidFill>
                  <a:srgbClr val="CC7832"/>
                </a:solidFill>
              </a:rPr>
              <a:t>interface </a:t>
            </a:r>
            <a:r>
              <a:rPr lang="en-US" sz="1600" dirty="0" err="1">
                <a:solidFill>
                  <a:srgbClr val="BBB529"/>
                </a:solidFill>
              </a:rPr>
              <a:t>JavaSkopAnnotation</a:t>
            </a:r>
            <a:r>
              <a:rPr lang="en-US" sz="1600" dirty="0">
                <a:solidFill>
                  <a:srgbClr val="BBB529"/>
                </a:solidFill>
              </a:rPr>
              <a:t> </a:t>
            </a:r>
            <a:r>
              <a:rPr lang="en-US" sz="1600" dirty="0"/>
              <a:t>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8355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JavaSkopProcessor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AbstractProcessor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process(…)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rgbClr val="BBB529"/>
                </a:solidFill>
              </a:rPr>
              <a:t>@Target</a:t>
            </a:r>
            <a:r>
              <a:rPr lang="en-US" sz="1600" dirty="0"/>
              <a:t>(</a:t>
            </a:r>
            <a:r>
              <a:rPr lang="en-US" sz="1600" dirty="0">
                <a:solidFill>
                  <a:srgbClr val="D0D0FF"/>
                </a:solidFill>
              </a:rPr>
              <a:t>value </a:t>
            </a:r>
            <a:r>
              <a:rPr lang="en-US" sz="1600" dirty="0"/>
              <a:t>= {</a:t>
            </a:r>
            <a:r>
              <a:rPr lang="en-US" sz="1600" dirty="0" err="1"/>
              <a:t>ElementType.</a:t>
            </a:r>
            <a:r>
              <a:rPr lang="en-US" sz="1600" i="1" dirty="0" err="1">
                <a:solidFill>
                  <a:srgbClr val="9876AA"/>
                </a:solidFill>
              </a:rPr>
              <a:t>TYPE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 err="1"/>
              <a:t>ElementType.</a:t>
            </a:r>
            <a:r>
              <a:rPr lang="en-US" sz="1600" i="1" dirty="0" err="1">
                <a:solidFill>
                  <a:srgbClr val="9876AA"/>
                </a:solidFill>
              </a:rPr>
              <a:t>METHOD</a:t>
            </a:r>
            <a:r>
              <a:rPr lang="en-US" sz="1600" dirty="0"/>
              <a:t>})</a:t>
            </a:r>
            <a:br>
              <a:rPr lang="en-US" sz="1600" dirty="0"/>
            </a:br>
            <a:r>
              <a:rPr lang="en-US" sz="1600" dirty="0">
                <a:solidFill>
                  <a:srgbClr val="BBB529"/>
                </a:solidFill>
              </a:rPr>
              <a:t>@Retention</a:t>
            </a:r>
            <a:r>
              <a:rPr lang="en-US" sz="1600" dirty="0"/>
              <a:t>(</a:t>
            </a:r>
            <a:r>
              <a:rPr lang="en-US" sz="1600" dirty="0" err="1"/>
              <a:t>RetentionPolicy.</a:t>
            </a:r>
            <a:r>
              <a:rPr lang="en-US" sz="1600" i="1" dirty="0" err="1">
                <a:solidFill>
                  <a:srgbClr val="9876AA"/>
                </a:solidFill>
              </a:rPr>
              <a:t>SOURCE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/>
              <a:t>@</a:t>
            </a:r>
            <a:r>
              <a:rPr lang="en-US" sz="1600" dirty="0">
                <a:solidFill>
                  <a:srgbClr val="CC7832"/>
                </a:solidFill>
              </a:rPr>
              <a:t>interface </a:t>
            </a:r>
            <a:r>
              <a:rPr lang="en-US" sz="1600" dirty="0" err="1">
                <a:solidFill>
                  <a:srgbClr val="BBB529"/>
                </a:solidFill>
              </a:rPr>
              <a:t>JavaSkopAnnotation</a:t>
            </a:r>
            <a:r>
              <a:rPr lang="en-US" sz="1600" dirty="0">
                <a:solidFill>
                  <a:srgbClr val="BBB529"/>
                </a:solidFill>
              </a:rPr>
              <a:t> </a:t>
            </a:r>
            <a:r>
              <a:rPr lang="en-US" sz="1600" dirty="0"/>
              <a:t>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2549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process(…)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/>
              <a:t>Set&lt;String&gt; </a:t>
            </a:r>
            <a:r>
              <a:rPr lang="en-US" sz="1600" dirty="0" err="1">
                <a:solidFill>
                  <a:srgbClr val="FFC66D"/>
                </a:solidFill>
              </a:rPr>
              <a:t>getSupportedAnnotationTypes</a:t>
            </a:r>
            <a:r>
              <a:rPr lang="en-US" sz="1600" dirty="0"/>
              <a:t>() {</a:t>
            </a:r>
            <a:br>
              <a:rPr lang="en-US" sz="1600" dirty="0"/>
            </a:br>
            <a:r>
              <a:rPr lang="en-US" sz="1600" dirty="0"/>
              <a:t>     </a:t>
            </a:r>
            <a:r>
              <a:rPr lang="en-US" sz="1600" dirty="0">
                <a:solidFill>
                  <a:srgbClr val="CC7832"/>
                </a:solidFill>
              </a:rPr>
              <a:t>return </a:t>
            </a:r>
            <a:r>
              <a:rPr lang="en-US" sz="1600" dirty="0" err="1"/>
              <a:t>Collections.</a:t>
            </a:r>
            <a:r>
              <a:rPr lang="en-US" sz="1600" i="1" dirty="0" err="1"/>
              <a:t>singleton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   </a:t>
            </a:r>
            <a:r>
              <a:rPr lang="en-US" sz="1600" dirty="0" err="1">
                <a:solidFill>
                  <a:srgbClr val="BBB529"/>
                </a:solidFill>
              </a:rPr>
              <a:t>JavaSkopAnnotation</a:t>
            </a:r>
            <a:r>
              <a:rPr lang="en-US" sz="1600" dirty="0" err="1"/>
              <a:t>.</a:t>
            </a:r>
            <a:r>
              <a:rPr lang="en-US" sz="1600" dirty="0" err="1">
                <a:solidFill>
                  <a:srgbClr val="CC7832"/>
                </a:solidFill>
              </a:rPr>
              <a:t>class</a:t>
            </a:r>
            <a:r>
              <a:rPr lang="en-US" sz="1600" dirty="0" err="1"/>
              <a:t>.getCanonicalName</a:t>
            </a:r>
            <a:r>
              <a:rPr lang="en-US" sz="1600" dirty="0"/>
              <a:t>()</a:t>
            </a:r>
            <a:br>
              <a:rPr lang="en-US" sz="1600" dirty="0"/>
            </a:br>
            <a:r>
              <a:rPr lang="en-US" sz="1600" dirty="0"/>
              <a:t>     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/>
            </a:br>
            <a:r>
              <a:rPr lang="en-US" sz="1600" dirty="0"/>
              <a:t>  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@Target(value = {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ElementType.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ElementType.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})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@Retention(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RetentionPolicy.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SOURCE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@interface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JavaSkopAnnotation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88437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F4E0-375C-2F43-94DE-A3913EF5D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i="1" dirty="0"/>
            </a:br>
            <a:br>
              <a:rPr lang="en-US" i="1" dirty="0"/>
            </a:br>
            <a:br>
              <a:rPr lang="en-US" i="1" dirty="0"/>
            </a:br>
            <a:br>
              <a:rPr lang="en-US" i="1" dirty="0"/>
            </a:br>
            <a:r>
              <a:rPr lang="en-US" i="1" dirty="0"/>
              <a:t>Create: META-INF/services/</a:t>
            </a:r>
            <a:r>
              <a:rPr lang="en-US" i="1" dirty="0" err="1"/>
              <a:t>javax.annotation.processing.Processor</a:t>
            </a:r>
            <a:br>
              <a:rPr lang="en-US" i="1" dirty="0"/>
            </a:br>
            <a:br>
              <a:rPr lang="en-US" dirty="0"/>
            </a:br>
            <a:r>
              <a:rPr lang="en-US" dirty="0"/>
              <a:t>Add: </a:t>
            </a:r>
            <a:r>
              <a:rPr lang="en-US" dirty="0" err="1"/>
              <a:t>mk.jug.JavaSkopProcessor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OR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Use Google auto-service library, and annotate the </a:t>
            </a:r>
            <a:r>
              <a:rPr lang="en-US" dirty="0" err="1"/>
              <a:t>JavaSkopProcessor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AutoService</a:t>
            </a:r>
            <a:r>
              <a:rPr lang="en-US" dirty="0"/>
              <a:t>(</a:t>
            </a:r>
            <a:r>
              <a:rPr lang="en-US" dirty="0" err="1"/>
              <a:t>Processor.</a:t>
            </a:r>
            <a:r>
              <a:rPr lang="en-US" dirty="0" err="1">
                <a:solidFill>
                  <a:srgbClr val="CC7832"/>
                </a:solidFill>
              </a:rPr>
              <a:t>class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JavaSkopProcessor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AbstractProcessor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 </a:t>
            </a:r>
          </a:p>
        </p:txBody>
      </p:sp>
    </p:spTree>
    <p:extLst>
      <p:ext uri="{BB962C8B-B14F-4D97-AF65-F5344CB8AC3E}">
        <p14:creationId xmlns:p14="http://schemas.microsoft.com/office/powerpoint/2010/main" val="1726417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 err="1">
                <a:solidFill>
                  <a:srgbClr val="CC7832"/>
                </a:solidFill>
              </a:rPr>
              <a:t>boolean</a:t>
            </a:r>
            <a:r>
              <a:rPr lang="en-US" sz="1600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process</a:t>
            </a:r>
            <a:r>
              <a:rPr lang="en-US" sz="1600" dirty="0"/>
              <a:t>(…) {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>
                <a:solidFill>
                  <a:srgbClr val="9876AA"/>
                </a:solidFill>
              </a:rPr>
              <a:t>messager</a:t>
            </a:r>
            <a:br>
              <a:rPr lang="en-US" sz="1600" dirty="0">
                <a:solidFill>
                  <a:srgbClr val="9876AA"/>
                </a:solidFill>
              </a:rPr>
            </a:br>
            <a:r>
              <a:rPr lang="en-US" sz="1600" dirty="0">
                <a:solidFill>
                  <a:srgbClr val="9876AA"/>
                </a:solidFill>
              </a:rPr>
              <a:t>     </a:t>
            </a:r>
            <a:r>
              <a:rPr lang="en-US" sz="1600" dirty="0"/>
              <a:t>.</a:t>
            </a:r>
            <a:r>
              <a:rPr lang="en-US" sz="1600" dirty="0" err="1"/>
              <a:t>printMessage</a:t>
            </a:r>
            <a:r>
              <a:rPr lang="en-US" sz="1600" dirty="0"/>
              <a:t>(</a:t>
            </a:r>
            <a:r>
              <a:rPr lang="en-US" sz="1600" dirty="0" err="1"/>
              <a:t>Diagnostic.Kind.</a:t>
            </a:r>
            <a:r>
              <a:rPr lang="en-US" sz="1600" i="1" dirty="0" err="1">
                <a:solidFill>
                  <a:srgbClr val="9876AA"/>
                </a:solidFill>
              </a:rPr>
              <a:t>NOTE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 err="1">
                <a:solidFill>
                  <a:srgbClr val="6A8759"/>
                </a:solidFill>
              </a:rPr>
              <a:t>JavaSkop</a:t>
            </a:r>
            <a:r>
              <a:rPr lang="en-US" sz="1600" dirty="0">
                <a:solidFill>
                  <a:srgbClr val="6A8759"/>
                </a:solidFill>
              </a:rPr>
              <a:t> '19"</a:t>
            </a:r>
            <a:r>
              <a:rPr lang="en-US" sz="1600" dirty="0"/>
              <a:t>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return true;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/>
              <a:t>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return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Collections.</a:t>
            </a:r>
            <a:r>
              <a:rPr lang="en-US" sz="16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singleton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JavaSkopAnnotation.class.getCanonicalName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);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7996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C62D7-A893-F54C-8663-199C711121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83695"/>
            <a:ext cx="7927975" cy="808037"/>
          </a:xfrm>
        </p:spPr>
        <p:txBody>
          <a:bodyPr/>
          <a:lstStyle/>
          <a:p>
            <a:r>
              <a:rPr lang="en-US" dirty="0"/>
              <a:t>Code Generation v1.0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AB34-BED3-4B40-8E5A-2CEAE2626ED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200" y="1863245"/>
            <a:ext cx="7915275" cy="3028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Compose the new source code as String, and write it into a file.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Very error prone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0 (zero) type safety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cumbersome to take care of every little thing (ex. imports)</a:t>
            </a:r>
          </a:p>
        </p:txBody>
      </p:sp>
    </p:spTree>
    <p:extLst>
      <p:ext uri="{BB962C8B-B14F-4D97-AF65-F5344CB8AC3E}">
        <p14:creationId xmlns:p14="http://schemas.microsoft.com/office/powerpoint/2010/main" val="3096820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C62D7-A893-F54C-8663-199C711121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6567" y="383695"/>
            <a:ext cx="7927975" cy="808037"/>
          </a:xfrm>
        </p:spPr>
        <p:txBody>
          <a:bodyPr/>
          <a:lstStyle/>
          <a:p>
            <a:r>
              <a:rPr lang="en-US" dirty="0"/>
              <a:t>Code Generation v2.0 (</a:t>
            </a:r>
            <a:r>
              <a:rPr lang="en-US" dirty="0" err="1"/>
              <a:t>JavaWriter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AB34-BED3-4B40-8E5A-2CEAE2626ED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6567" y="1863245"/>
            <a:ext cx="7915275" cy="3028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 utility class which aids in generating Java source files.</a:t>
            </a:r>
          </a:p>
          <a:p>
            <a:pPr marL="0" indent="0">
              <a:buNone/>
            </a:pPr>
            <a:r>
              <a:rPr lang="en-US" sz="2000" dirty="0"/>
              <a:t>Open-sourced by </a:t>
            </a:r>
            <a:r>
              <a:rPr lang="en-US" sz="2000" b="1" dirty="0"/>
              <a:t>Square.</a:t>
            </a:r>
          </a:p>
          <a:p>
            <a:pPr marL="0" indent="0">
              <a:buNone/>
            </a:pPr>
            <a:r>
              <a:rPr lang="en-US" sz="2000" dirty="0"/>
              <a:t>Awesome libraries that use code generation start to emerge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</a:rPr>
              <a:t>Improved structure for writing code generating code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C000"/>
                </a:solidFill>
              </a:rPr>
              <a:t>Some type safety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No automatic imports</a:t>
            </a:r>
          </a:p>
        </p:txBody>
      </p:sp>
    </p:spTree>
    <p:extLst>
      <p:ext uri="{BB962C8B-B14F-4D97-AF65-F5344CB8AC3E}">
        <p14:creationId xmlns:p14="http://schemas.microsoft.com/office/powerpoint/2010/main" val="3001221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96D4-AED5-2342-8FFA-510EDC402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CC7832"/>
                </a:solidFill>
              </a:rPr>
              <a:t>public class </a:t>
            </a:r>
            <a:r>
              <a:rPr lang="en-US" sz="1200" dirty="0" err="1"/>
              <a:t>JavaSkopProcessor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CC7832"/>
                </a:solidFill>
              </a:rPr>
              <a:t>extends </a:t>
            </a:r>
            <a:r>
              <a:rPr lang="en-US" sz="1200" dirty="0" err="1"/>
              <a:t>AbstractProcessor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/>
            </a:br>
            <a:br>
              <a:rPr lang="en-US" sz="1200" dirty="0"/>
            </a:br>
            <a:r>
              <a:rPr lang="en-US" sz="1200" dirty="0"/>
              <a:t>  </a:t>
            </a:r>
            <a:r>
              <a:rPr lang="en-US" sz="1200" dirty="0">
                <a:solidFill>
                  <a:srgbClr val="BBB529"/>
                </a:solidFill>
              </a:rPr>
              <a:t>@Override</a:t>
            </a:r>
            <a:br>
              <a:rPr lang="en-US" sz="1200" dirty="0">
                <a:solidFill>
                  <a:srgbClr val="BBB529"/>
                </a:solidFill>
              </a:rPr>
            </a:br>
            <a:r>
              <a:rPr lang="en-US" sz="1200" dirty="0">
                <a:solidFill>
                  <a:srgbClr val="BBB529"/>
                </a:solidFill>
              </a:rPr>
              <a:t>  </a:t>
            </a:r>
            <a:r>
              <a:rPr lang="en-US" sz="1200" dirty="0">
                <a:solidFill>
                  <a:srgbClr val="CC7832"/>
                </a:solidFill>
              </a:rPr>
              <a:t>public </a:t>
            </a:r>
            <a:r>
              <a:rPr lang="en-US" sz="1200" dirty="0" err="1">
                <a:solidFill>
                  <a:srgbClr val="CC7832"/>
                </a:solidFill>
              </a:rPr>
              <a:t>boolean</a:t>
            </a:r>
            <a:r>
              <a:rPr lang="en-US" sz="1200" dirty="0">
                <a:solidFill>
                  <a:srgbClr val="CC7832"/>
                </a:solidFill>
              </a:rPr>
              <a:t> </a:t>
            </a:r>
            <a:r>
              <a:rPr lang="en-US" sz="1200" dirty="0">
                <a:solidFill>
                  <a:srgbClr val="FFC66D"/>
                </a:solidFill>
              </a:rPr>
              <a:t>process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Set&lt;? </a:t>
            </a:r>
            <a:r>
              <a:rPr lang="en-US" sz="1200" dirty="0">
                <a:solidFill>
                  <a:srgbClr val="CC7832"/>
                </a:solidFill>
              </a:rPr>
              <a:t>extends </a:t>
            </a:r>
            <a:r>
              <a:rPr lang="en-US" sz="1200" dirty="0" err="1"/>
              <a:t>TypeElement</a:t>
            </a:r>
            <a:r>
              <a:rPr lang="en-US" sz="1200" dirty="0"/>
              <a:t>&gt; set</a:t>
            </a:r>
            <a:r>
              <a:rPr lang="en-US" sz="1200" dirty="0">
                <a:solidFill>
                  <a:srgbClr val="CC7832"/>
                </a:solidFill>
              </a:rPr>
              <a:t>,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  </a:t>
            </a:r>
            <a:r>
              <a:rPr lang="en-US" sz="1200" dirty="0" err="1"/>
              <a:t>RoundEnvironment</a:t>
            </a:r>
            <a:r>
              <a:rPr lang="en-US" sz="1200" dirty="0"/>
              <a:t> </a:t>
            </a:r>
            <a:r>
              <a:rPr lang="en-US" sz="1200" dirty="0" err="1"/>
              <a:t>roundEnvironment</a:t>
            </a:r>
            <a:r>
              <a:rPr lang="en-US" sz="1200" dirty="0"/>
              <a:t>) {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 err="1"/>
              <a:t>JavaFileObject</a:t>
            </a:r>
            <a:r>
              <a:rPr lang="en-US" sz="1200" dirty="0"/>
              <a:t> </a:t>
            </a:r>
            <a:r>
              <a:rPr lang="en-US" sz="1200" dirty="0" err="1"/>
              <a:t>javaFileObject</a:t>
            </a:r>
            <a:r>
              <a:rPr lang="en-US" sz="1200" dirty="0"/>
              <a:t> =</a:t>
            </a:r>
            <a:br>
              <a:rPr lang="en-US" sz="1200" dirty="0"/>
            </a:br>
            <a:r>
              <a:rPr lang="en-US" sz="1200" dirty="0"/>
              <a:t>      </a:t>
            </a:r>
            <a:r>
              <a:rPr lang="en-US" sz="1200" dirty="0" err="1">
                <a:solidFill>
                  <a:srgbClr val="9876AA"/>
                </a:solidFill>
              </a:rPr>
              <a:t>processingEnv</a:t>
            </a:r>
            <a:r>
              <a:rPr lang="en-US" sz="1200" dirty="0" err="1"/>
              <a:t>.getFiler</a:t>
            </a:r>
            <a:r>
              <a:rPr lang="en-US" sz="1200" dirty="0"/>
              <a:t>().</a:t>
            </a:r>
            <a:r>
              <a:rPr lang="en-US" sz="1200" dirty="0" err="1"/>
              <a:t>createClassFile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mk.jug.Speaker.java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/>
              <a:t>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  </a:t>
            </a:r>
            <a:r>
              <a:rPr lang="en-US" sz="1200" dirty="0" err="1"/>
              <a:t>JavaWriter</a:t>
            </a:r>
            <a:r>
              <a:rPr lang="en-US" sz="1200" dirty="0"/>
              <a:t> writer = </a:t>
            </a:r>
            <a:r>
              <a:rPr lang="en-US" sz="1200" dirty="0">
                <a:solidFill>
                  <a:srgbClr val="CC7832"/>
                </a:solidFill>
              </a:rPr>
              <a:t>new </a:t>
            </a:r>
            <a:r>
              <a:rPr lang="en-US" sz="1200" dirty="0" err="1"/>
              <a:t>JavaWriter</a:t>
            </a:r>
            <a:r>
              <a:rPr lang="en-US" sz="1200" dirty="0"/>
              <a:t>(</a:t>
            </a:r>
            <a:r>
              <a:rPr lang="en-US" sz="1200" dirty="0" err="1"/>
              <a:t>javaFileObject.openWriter</a:t>
            </a:r>
            <a:r>
              <a:rPr lang="en-US" sz="1200" dirty="0"/>
              <a:t>())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  </a:t>
            </a:r>
            <a:r>
              <a:rPr lang="en-US" sz="1200" dirty="0" err="1"/>
              <a:t>writer.emitPackage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mk.jug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beginType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mk.jug.Speaker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>
                <a:solidFill>
                  <a:srgbClr val="6A8759"/>
                </a:solidFill>
              </a:rPr>
              <a:t>"class"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EnumSet.</a:t>
            </a:r>
            <a:r>
              <a:rPr lang="en-US" sz="1200" i="1" dirty="0" err="1"/>
              <a:t>of</a:t>
            </a:r>
            <a:r>
              <a:rPr lang="en-US" sz="1200" dirty="0"/>
              <a:t>(</a:t>
            </a:r>
            <a:r>
              <a:rPr lang="en-US" sz="1200" i="1" dirty="0">
                <a:solidFill>
                  <a:srgbClr val="9876AA"/>
                </a:solidFill>
              </a:rPr>
              <a:t>PUBLIC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i="1" dirty="0">
                <a:solidFill>
                  <a:srgbClr val="9876AA"/>
                </a:solidFill>
              </a:rPr>
              <a:t>FINAL</a:t>
            </a:r>
            <a:r>
              <a:rPr lang="en-US" sz="1200" dirty="0"/>
              <a:t>))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emitField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"String"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firstName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EnumSet.</a:t>
            </a:r>
            <a:r>
              <a:rPr lang="en-US" sz="1200" i="1" dirty="0" err="1"/>
              <a:t>of</a:t>
            </a:r>
            <a:r>
              <a:rPr lang="en-US" sz="1200" dirty="0"/>
              <a:t>(</a:t>
            </a:r>
            <a:r>
              <a:rPr lang="en-US" sz="1200" i="1" dirty="0">
                <a:solidFill>
                  <a:srgbClr val="9876AA"/>
                </a:solidFill>
              </a:rPr>
              <a:t>PRIVATE</a:t>
            </a:r>
            <a:r>
              <a:rPr lang="en-US" sz="1200" dirty="0"/>
              <a:t>))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emitField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"String"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lastName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EnumSet.</a:t>
            </a:r>
            <a:r>
              <a:rPr lang="en-US" sz="1200" i="1" dirty="0" err="1"/>
              <a:t>of</a:t>
            </a:r>
            <a:r>
              <a:rPr lang="en-US" sz="1200" dirty="0"/>
              <a:t>(</a:t>
            </a:r>
            <a:r>
              <a:rPr lang="en-US" sz="1200" i="1" dirty="0">
                <a:solidFill>
                  <a:srgbClr val="9876AA"/>
                </a:solidFill>
              </a:rPr>
              <a:t>PRIVATE</a:t>
            </a:r>
            <a:r>
              <a:rPr lang="en-US" sz="1200" dirty="0"/>
              <a:t>))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emitJavadoc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"Returns the speaker's full name."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beginMethod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"String"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getName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EnumSet.</a:t>
            </a:r>
            <a:r>
              <a:rPr lang="en-US" sz="1200" i="1" dirty="0" err="1"/>
              <a:t>of</a:t>
            </a:r>
            <a:r>
              <a:rPr lang="en-US" sz="1200" dirty="0"/>
              <a:t>(</a:t>
            </a:r>
            <a:r>
              <a:rPr lang="en-US" sz="1200" i="1" dirty="0">
                <a:solidFill>
                  <a:srgbClr val="9876AA"/>
                </a:solidFill>
              </a:rPr>
              <a:t>PUBLIC</a:t>
            </a:r>
            <a:r>
              <a:rPr lang="en-US" sz="1200" dirty="0"/>
              <a:t>))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emitStatement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"return </a:t>
            </a:r>
            <a:r>
              <a:rPr lang="en-US" sz="1200" dirty="0" err="1">
                <a:solidFill>
                  <a:srgbClr val="6A8759"/>
                </a:solidFill>
              </a:rPr>
              <a:t>firstName</a:t>
            </a:r>
            <a:r>
              <a:rPr lang="en-US" sz="1200" dirty="0">
                <a:solidFill>
                  <a:srgbClr val="6A8759"/>
                </a:solidFill>
              </a:rPr>
              <a:t> + </a:t>
            </a:r>
            <a:r>
              <a:rPr lang="en-US" sz="1200" dirty="0">
                <a:solidFill>
                  <a:srgbClr val="CC7832"/>
                </a:solidFill>
              </a:rPr>
              <a:t>\" \"</a:t>
            </a:r>
            <a:r>
              <a:rPr lang="en-US" sz="1200" dirty="0">
                <a:solidFill>
                  <a:srgbClr val="6A8759"/>
                </a:solidFill>
              </a:rPr>
              <a:t> + </a:t>
            </a:r>
            <a:r>
              <a:rPr lang="en-US" sz="1200" dirty="0" err="1">
                <a:solidFill>
                  <a:srgbClr val="6A8759"/>
                </a:solidFill>
              </a:rPr>
              <a:t>lastName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/>
              <a:t>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endMethod</a:t>
            </a:r>
            <a:r>
              <a:rPr lang="en-US" sz="1200" dirty="0"/>
              <a:t>()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endType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  return true;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</a:t>
            </a:r>
            <a:r>
              <a:rPr lang="en-US" sz="1200" dirty="0"/>
              <a:t>}</a:t>
            </a:r>
            <a:br>
              <a:rPr lang="en-US" sz="1200" dirty="0"/>
            </a:br>
            <a:br>
              <a:rPr lang="en-US" sz="1200" dirty="0"/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return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Collections.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singleton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JavaSkopAnnotation.class.getCanonicalName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/>
            </a:br>
            <a:r>
              <a:rPr lang="en-US" sz="1100" dirty="0"/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27029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96D4-AED5-2342-8FFA-510EDC402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200" dirty="0">
                <a:solidFill>
                  <a:srgbClr val="CC7832"/>
                </a:solidFill>
              </a:rPr>
              <a:t>public class </a:t>
            </a:r>
            <a:r>
              <a:rPr lang="en-US" sz="1200" dirty="0" err="1"/>
              <a:t>JavaSkopProcessor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CC7832"/>
                </a:solidFill>
              </a:rPr>
              <a:t>extends </a:t>
            </a:r>
            <a:r>
              <a:rPr lang="en-US" sz="1200" dirty="0" err="1"/>
              <a:t>AbstractProcessor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/>
            </a:br>
            <a:br>
              <a:rPr lang="en-US" sz="1200" dirty="0"/>
            </a:br>
            <a:r>
              <a:rPr lang="en-US" sz="1200" dirty="0"/>
              <a:t> 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Set&lt;? extends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set,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JavaFileObject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javaFileObject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processingEnv.getFiler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createClassFile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mk.jug.Speaker.java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");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JavaWriter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writer = new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JavaWriter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javaFileObject.openWriter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());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writer.emitPackage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mk.jug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beginType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mk.jug.Speaker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", "class",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EnumSet.</a:t>
            </a:r>
            <a:r>
              <a:rPr lang="en-US" sz="12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</a:t>
            </a:r>
            <a:br>
              <a:rPr lang="en-US" sz="1200" dirty="0"/>
            </a:br>
            <a:r>
              <a:rPr lang="en-US" sz="1200" dirty="0"/>
              <a:t>      .</a:t>
            </a:r>
            <a:r>
              <a:rPr lang="en-US" sz="1200" dirty="0" err="1"/>
              <a:t>emitField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6A8759"/>
                </a:solidFill>
              </a:rPr>
              <a:t>"String"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 err="1">
                <a:solidFill>
                  <a:srgbClr val="6A8759"/>
                </a:solidFill>
              </a:rPr>
              <a:t>firstName</a:t>
            </a:r>
            <a:r>
              <a:rPr lang="en-US" sz="1200" dirty="0">
                <a:solidFill>
                  <a:srgbClr val="6A8759"/>
                </a:solidFill>
              </a:rPr>
              <a:t>"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EnumSet.</a:t>
            </a:r>
            <a:r>
              <a:rPr lang="en-US" sz="1200" i="1" dirty="0" err="1"/>
              <a:t>of</a:t>
            </a:r>
            <a:r>
              <a:rPr lang="en-US" sz="1200" dirty="0"/>
              <a:t>(</a:t>
            </a:r>
            <a:r>
              <a:rPr lang="en-US" sz="1200" i="1" dirty="0">
                <a:solidFill>
                  <a:srgbClr val="9876AA"/>
                </a:solidFill>
              </a:rPr>
              <a:t>PRIVATE</a:t>
            </a:r>
            <a:r>
              <a:rPr lang="en-US" sz="1200" dirty="0"/>
              <a:t>))</a:t>
            </a:r>
            <a:br>
              <a:rPr lang="en-US" sz="1200" dirty="0"/>
            </a:br>
            <a:r>
              <a:rPr lang="en-US" sz="1200" dirty="0"/>
              <a:t>     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emitField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("String", "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lastName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EnumSet.</a:t>
            </a:r>
            <a:r>
              <a:rPr lang="en-US" sz="12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emitJavadoc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("Returns the speaker's full name.")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beginMethod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("String", "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getName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EnumSet.</a:t>
            </a:r>
            <a:r>
              <a:rPr lang="en-US" sz="12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emitStatement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firstName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+ \" \" +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lastName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endMethod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endType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return true;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</a:t>
            </a:r>
            <a:r>
              <a:rPr lang="en-US" sz="1200" dirty="0"/>
              <a:t>}</a:t>
            </a:r>
            <a:br>
              <a:rPr lang="en-US" sz="1200" dirty="0"/>
            </a:br>
            <a:br>
              <a:rPr lang="en-US" sz="1200" dirty="0"/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return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Collections.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singleton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JavaSkopAnnotation.class.getCanonicalName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/>
            </a:br>
            <a:r>
              <a:rPr lang="en-US" sz="1100" dirty="0"/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09060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C62D7-A893-F54C-8663-199C711121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199" y="373063"/>
            <a:ext cx="7927975" cy="808037"/>
          </a:xfrm>
        </p:spPr>
        <p:txBody>
          <a:bodyPr/>
          <a:lstStyle/>
          <a:p>
            <a:r>
              <a:rPr lang="en-US" dirty="0"/>
              <a:t>Code Generation v3.0 (</a:t>
            </a:r>
            <a:r>
              <a:rPr lang="en-US" dirty="0" err="1"/>
              <a:t>JavaPoet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AB34-BED3-4B40-8E5A-2CEAE2626ED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7199" y="1852613"/>
            <a:ext cx="7915275" cy="30289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A Java API for generating .java source files.</a:t>
            </a:r>
            <a:endParaRPr lang="en-US" sz="2000" strike="sngStrike" dirty="0"/>
          </a:p>
          <a:p>
            <a:pPr marL="0" indent="0">
              <a:buNone/>
            </a:pPr>
            <a:r>
              <a:rPr lang="en-US" sz="2000" dirty="0"/>
              <a:t>Open-sourced by </a:t>
            </a:r>
            <a:r>
              <a:rPr lang="en-US" sz="2000" b="1" dirty="0"/>
              <a:t>Square.</a:t>
            </a:r>
          </a:p>
          <a:p>
            <a:pPr marL="0" indent="0">
              <a:buNone/>
            </a:pPr>
            <a:r>
              <a:rPr lang="en-US" sz="2000" dirty="0"/>
              <a:t>Awesome libraries that use code generation are used on day basis</a:t>
            </a:r>
            <a:endParaRPr lang="en-US" sz="2000" strike="sngStrike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</a:rPr>
              <a:t>Great structure that favors composition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</a:rPr>
              <a:t>Strong code model, type-safety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</a:rPr>
              <a:t>Automatic imports</a:t>
            </a:r>
          </a:p>
        </p:txBody>
      </p:sp>
    </p:spTree>
    <p:extLst>
      <p:ext uri="{BB962C8B-B14F-4D97-AF65-F5344CB8AC3E}">
        <p14:creationId xmlns:p14="http://schemas.microsoft.com/office/powerpoint/2010/main" val="49767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C9A4-CE8B-9C43-9F33-8DF00B32E49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080594" y="1894454"/>
            <a:ext cx="6451224" cy="963046"/>
          </a:xfrm>
        </p:spPr>
        <p:txBody>
          <a:bodyPr anchor="ctr"/>
          <a:lstStyle/>
          <a:p>
            <a:r>
              <a:rPr lang="en-US" sz="1600" b="0" dirty="0"/>
              <a:t>“Give a machine a code and you have solved one problem; </a:t>
            </a:r>
            <a:r>
              <a:rPr lang="en-US" sz="1600" dirty="0"/>
              <a:t>teach</a:t>
            </a:r>
            <a:r>
              <a:rPr lang="en-US" sz="1600" b="0" dirty="0"/>
              <a:t> a machine to code and you save yourself from lot of boilerplate code and testing.”</a:t>
            </a:r>
            <a:endParaRPr lang="en-US" sz="1600" b="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5DD43A-22FD-9C49-B534-0A0389418D43}"/>
              </a:ext>
            </a:extLst>
          </p:cNvPr>
          <p:cNvSpPr txBox="1"/>
          <p:nvPr/>
        </p:nvSpPr>
        <p:spPr>
          <a:xfrm>
            <a:off x="5771406" y="2857500"/>
            <a:ext cx="2510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65000"/>
                    <a:lumOff val="35000"/>
                  </a:schemeClr>
                </a:solidFill>
              </a:rPr>
              <a:t>- Antonio Ivanovski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CB8638-B2F0-8643-9989-08C877A9B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27266" y="1854015"/>
            <a:ext cx="1203540" cy="120354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6177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2"/>
    </mc:Choice>
    <mc:Fallback xmlns="">
      <p:transition spd="slow" advTm="344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DBF36-48F3-2849-87CC-3AE5FDDC59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1746" y="373063"/>
            <a:ext cx="7927975" cy="808037"/>
          </a:xfrm>
        </p:spPr>
        <p:txBody>
          <a:bodyPr/>
          <a:lstStyle/>
          <a:p>
            <a:r>
              <a:rPr lang="en-US" dirty="0" err="1"/>
              <a:t>JavaPoet</a:t>
            </a:r>
            <a:r>
              <a:rPr lang="en-US" dirty="0"/>
              <a:t> API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A4C229-76C3-044A-AE0D-33E8DBCFCF9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01746" y="1852613"/>
            <a:ext cx="7915275" cy="3028950"/>
          </a:xfrm>
        </p:spPr>
        <p:txBody>
          <a:bodyPr/>
          <a:lstStyle/>
          <a:p>
            <a:r>
              <a:rPr lang="en-US" dirty="0"/>
              <a:t>Immutable Java objects</a:t>
            </a:r>
          </a:p>
          <a:p>
            <a:r>
              <a:rPr lang="en-US" dirty="0"/>
              <a:t>Model representation of </a:t>
            </a:r>
          </a:p>
          <a:p>
            <a:pPr lvl="1"/>
            <a:r>
              <a:rPr lang="en-US" dirty="0"/>
              <a:t>Classes &amp; interfaces (</a:t>
            </a:r>
            <a:r>
              <a:rPr lang="en-US" dirty="0" err="1"/>
              <a:t>TypeSpec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Fields (</a:t>
            </a:r>
            <a:r>
              <a:rPr lang="en-US" dirty="0" err="1"/>
              <a:t>FieldSpec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Methods (</a:t>
            </a:r>
            <a:r>
              <a:rPr lang="en-US" dirty="0" err="1"/>
              <a:t>MethodSpec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Parameters (</a:t>
            </a:r>
            <a:r>
              <a:rPr lang="en-US" dirty="0" err="1"/>
              <a:t>ParameterSpec</a:t>
            </a:r>
            <a:r>
              <a:rPr lang="en-US" dirty="0"/>
              <a:t>)</a:t>
            </a:r>
          </a:p>
          <a:p>
            <a:r>
              <a:rPr lang="en-US" dirty="0"/>
              <a:t>Builder pattern</a:t>
            </a:r>
          </a:p>
        </p:txBody>
      </p:sp>
    </p:spTree>
    <p:extLst>
      <p:ext uri="{BB962C8B-B14F-4D97-AF65-F5344CB8AC3E}">
        <p14:creationId xmlns:p14="http://schemas.microsoft.com/office/powerpoint/2010/main" val="2180435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CAF4C-A665-0D46-A522-593756EB307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7956" y="373063"/>
            <a:ext cx="7927975" cy="808037"/>
          </a:xfrm>
        </p:spPr>
        <p:txBody>
          <a:bodyPr/>
          <a:lstStyle/>
          <a:p>
            <a:r>
              <a:rPr lang="en-US" dirty="0"/>
              <a:t>Generating methods with </a:t>
            </a:r>
            <a:r>
              <a:rPr lang="en-US" dirty="0" err="1"/>
              <a:t>MethodSpec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4948FC-6620-E34A-B558-470E814CEC36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37956" y="1892300"/>
            <a:ext cx="8108950" cy="30003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Generate method that performs certain mathematical operation on a range of numbers.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i="1" dirty="0"/>
              <a:t>Example:</a:t>
            </a:r>
          </a:p>
          <a:p>
            <a:pPr marL="0" indent="0">
              <a:buNone/>
            </a:pPr>
            <a:r>
              <a:rPr lang="en-US" sz="1800" i="1" dirty="0"/>
              <a:t>Generate method that will calculate the product of the numbers between 10 and 20 (inclusive).</a:t>
            </a:r>
          </a:p>
        </p:txBody>
      </p:sp>
    </p:spTree>
    <p:extLst>
      <p:ext uri="{BB962C8B-B14F-4D97-AF65-F5344CB8AC3E}">
        <p14:creationId xmlns:p14="http://schemas.microsoft.com/office/powerpoint/2010/main" val="3270985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A374-F58B-F449-99C8-B799C335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4271"/>
            <a:ext cx="8648700" cy="5133516"/>
          </a:xfrm>
        </p:spPr>
        <p:txBody>
          <a:bodyPr anchor="ctr"/>
          <a:lstStyle/>
          <a:p>
            <a:r>
              <a:rPr lang="en-US" sz="1400" dirty="0">
                <a:solidFill>
                  <a:srgbClr val="CC7832"/>
                </a:solidFill>
              </a:rPr>
              <a:t>private </a:t>
            </a:r>
            <a:r>
              <a:rPr lang="en-US" sz="1400" dirty="0" err="1"/>
              <a:t>MethodSpec</a:t>
            </a:r>
            <a:r>
              <a:rPr lang="en-US" sz="1400" dirty="0"/>
              <a:t> </a:t>
            </a:r>
            <a:r>
              <a:rPr lang="en-US" sz="1400" dirty="0" err="1">
                <a:solidFill>
                  <a:srgbClr val="FFC66D"/>
                </a:solidFill>
              </a:rPr>
              <a:t>computeRange</a:t>
            </a:r>
            <a:r>
              <a:rPr lang="en-US" sz="1400" dirty="0"/>
              <a:t>(String name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r>
              <a:rPr lang="en-US" sz="1400" dirty="0" err="1">
                <a:solidFill>
                  <a:srgbClr val="CC7832"/>
                </a:solidFill>
              </a:rPr>
              <a:t>int</a:t>
            </a:r>
            <a:r>
              <a:rPr lang="en-US" sz="1400" dirty="0">
                <a:solidFill>
                  <a:srgbClr val="CC7832"/>
                </a:solidFill>
              </a:rPr>
              <a:t> </a:t>
            </a:r>
            <a:r>
              <a:rPr lang="en-US" sz="1400" dirty="0"/>
              <a:t>from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r>
              <a:rPr lang="en-US" sz="1400" dirty="0" err="1">
                <a:solidFill>
                  <a:srgbClr val="CC7832"/>
                </a:solidFill>
              </a:rPr>
              <a:t>int</a:t>
            </a:r>
            <a:r>
              <a:rPr lang="en-US" sz="1400" dirty="0">
                <a:solidFill>
                  <a:srgbClr val="CC7832"/>
                </a:solidFill>
              </a:rPr>
              <a:t> </a:t>
            </a:r>
            <a:r>
              <a:rPr lang="en-US" sz="1400" dirty="0"/>
              <a:t>to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r>
              <a:rPr lang="en-US" sz="1400" dirty="0"/>
              <a:t>String op) {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return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(name)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.returns(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int.class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result = 1")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beginControlFlow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("for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" + from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&lt; " + to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++)")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("result = result " + op + "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 result")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874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A374-F58B-F449-99C8-B799C335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4271"/>
            <a:ext cx="8648700" cy="5133516"/>
          </a:xfrm>
        </p:spPr>
        <p:txBody>
          <a:bodyPr anchor="ctr"/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computeRange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name,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from,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to, String op) {</a:t>
            </a:r>
            <a:br>
              <a:rPr lang="en-US" sz="1400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return </a:t>
            </a:r>
            <a:r>
              <a:rPr lang="en-US" dirty="0" err="1"/>
              <a:t>MethodSpec.</a:t>
            </a:r>
            <a:r>
              <a:rPr lang="en-US" i="1" dirty="0" err="1"/>
              <a:t>methodBuilder</a:t>
            </a:r>
            <a:r>
              <a:rPr lang="en-US" dirty="0"/>
              <a:t>(name)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.returns(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int.class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result = 1")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beginControlFlow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("for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" + from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&lt; " + to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++)")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("result = result " + op + "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 result")</a:t>
            </a:r>
            <a:br>
              <a:rPr lang="en-US" dirty="0"/>
            </a:br>
            <a:r>
              <a:rPr lang="en-US" dirty="0"/>
              <a:t>    .build()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83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A374-F58B-F449-99C8-B799C335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4271"/>
            <a:ext cx="8648700" cy="5133516"/>
          </a:xfrm>
        </p:spPr>
        <p:txBody>
          <a:bodyPr anchor="ctr"/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computeRange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name,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from,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to, String op)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(name)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/>
              <a:t>    .returns(</a:t>
            </a:r>
            <a:r>
              <a:rPr lang="en-US" dirty="0" err="1">
                <a:solidFill>
                  <a:srgbClr val="CC7832"/>
                </a:solidFill>
              </a:rPr>
              <a:t>int</a:t>
            </a:r>
            <a:r>
              <a:rPr lang="en-US" dirty="0" err="1"/>
              <a:t>.</a:t>
            </a:r>
            <a:r>
              <a:rPr lang="en-US" dirty="0" err="1">
                <a:solidFill>
                  <a:srgbClr val="CC7832"/>
                </a:solidFill>
              </a:rPr>
              <a:t>class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</a:t>
            </a:r>
            <a:r>
              <a:rPr lang="en-US" dirty="0" err="1">
                <a:solidFill>
                  <a:srgbClr val="6A8759"/>
                </a:solidFill>
              </a:rPr>
              <a:t>int</a:t>
            </a:r>
            <a:r>
              <a:rPr lang="en-US" dirty="0">
                <a:solidFill>
                  <a:srgbClr val="6A8759"/>
                </a:solidFill>
              </a:rPr>
              <a:t> result = 1"</a:t>
            </a:r>
            <a:r>
              <a:rPr lang="en-US" dirty="0"/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beginControlFlow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("for 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" + from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&lt; " + to + ";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++)")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("result = result " + op + "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"return result"</a:t>
            </a:r>
            <a:r>
              <a:rPr lang="en-US" dirty="0"/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927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A374-F58B-F449-99C8-B799C335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4271"/>
            <a:ext cx="8648700" cy="5133516"/>
          </a:xfrm>
        </p:spPr>
        <p:txBody>
          <a:bodyPr anchor="ctr"/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computeRange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name,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from,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to, String op)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(name)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.returns(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int.class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result = 1")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beginControlFlow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"for (</a:t>
            </a:r>
            <a:r>
              <a:rPr lang="en-US" dirty="0" err="1">
                <a:solidFill>
                  <a:srgbClr val="6A8759"/>
                </a:solidFill>
              </a:rPr>
              <a:t>int</a:t>
            </a:r>
            <a:r>
              <a:rPr lang="en-US" dirty="0">
                <a:solidFill>
                  <a:srgbClr val="6A8759"/>
                </a:solidFill>
              </a:rPr>
              <a:t>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 = " </a:t>
            </a:r>
            <a:r>
              <a:rPr lang="en-US" dirty="0"/>
              <a:t>+ from + </a:t>
            </a:r>
            <a:r>
              <a:rPr lang="en-US" dirty="0">
                <a:solidFill>
                  <a:srgbClr val="6A8759"/>
                </a:solidFill>
              </a:rPr>
              <a:t>";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 &lt; " </a:t>
            </a:r>
            <a:r>
              <a:rPr lang="en-US" dirty="0"/>
              <a:t>+ to + </a:t>
            </a:r>
            <a:r>
              <a:rPr lang="en-US" dirty="0">
                <a:solidFill>
                  <a:srgbClr val="6A8759"/>
                </a:solidFill>
              </a:rPr>
              <a:t>";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++)"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"result = result " </a:t>
            </a:r>
            <a:r>
              <a:rPr lang="en-US" dirty="0"/>
              <a:t>+ op + </a:t>
            </a:r>
            <a:r>
              <a:rPr lang="en-US" dirty="0">
                <a:solidFill>
                  <a:srgbClr val="6A8759"/>
                </a:solidFill>
              </a:rPr>
              <a:t>"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endControlFlow</a:t>
            </a:r>
            <a:r>
              <a:rPr lang="en-US" dirty="0"/>
              <a:t>()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 result")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987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A374-F58B-F449-99C8-B799C335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04271"/>
            <a:ext cx="8648700" cy="5133516"/>
          </a:xfrm>
        </p:spPr>
        <p:txBody>
          <a:bodyPr anchor="ctr"/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computeRange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name,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from,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to, String op)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(name)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.returns(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int.class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result = 1")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beginControlFlow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"for (</a:t>
            </a:r>
            <a:r>
              <a:rPr lang="en-US" dirty="0" err="1">
                <a:solidFill>
                  <a:srgbClr val="6A8759"/>
                </a:solidFill>
              </a:rPr>
              <a:t>int</a:t>
            </a:r>
            <a:r>
              <a:rPr lang="en-US" dirty="0">
                <a:solidFill>
                  <a:srgbClr val="6A8759"/>
                </a:solidFill>
              </a:rPr>
              <a:t>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 = $L;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 &lt; $L;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++)"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/>
              <a:t>from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/>
              <a:t>to)</a:t>
            </a:r>
            <a:br>
              <a:rPr lang="en-US" dirty="0"/>
            </a:br>
            <a:r>
              <a:rPr lang="en-US" dirty="0"/>
              <a:t>  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"result = result $L </a:t>
            </a:r>
            <a:r>
              <a:rPr lang="en-US" dirty="0" err="1">
                <a:solidFill>
                  <a:srgbClr val="6A8759"/>
                </a:solidFill>
              </a:rPr>
              <a:t>i</a:t>
            </a:r>
            <a:r>
              <a:rPr lang="en-US" dirty="0">
                <a:solidFill>
                  <a:srgbClr val="6A8759"/>
                </a:solidFill>
              </a:rPr>
              <a:t>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/>
              <a:t>op)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endControlFlow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("return result")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619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E47B5-814A-B542-9D20-4A2537AB5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computeRange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"multiply10to20"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>
                <a:solidFill>
                  <a:srgbClr val="6897BB"/>
                </a:solidFill>
              </a:rPr>
              <a:t>10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>
                <a:solidFill>
                  <a:srgbClr val="6897BB"/>
                </a:solidFill>
              </a:rPr>
              <a:t>20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>
                <a:solidFill>
                  <a:srgbClr val="6A8759"/>
                </a:solidFill>
              </a:rPr>
              <a:t>"*"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Will result in: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dirty="0" err="1">
                <a:solidFill>
                  <a:srgbClr val="CC7832"/>
                </a:solidFill>
              </a:rPr>
              <a:t>int</a:t>
            </a:r>
            <a:r>
              <a:rPr lang="en-US" dirty="0">
                <a:solidFill>
                  <a:srgbClr val="CC7832"/>
                </a:solidFill>
              </a:rPr>
              <a:t> </a:t>
            </a:r>
            <a:r>
              <a:rPr lang="en-US" dirty="0">
                <a:solidFill>
                  <a:srgbClr val="FFC66D"/>
                </a:solidFill>
              </a:rPr>
              <a:t>multiply10to20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rgbClr val="CC7832"/>
                </a:solidFill>
              </a:rPr>
              <a:t>int</a:t>
            </a:r>
            <a:r>
              <a:rPr lang="en-US" dirty="0">
                <a:solidFill>
                  <a:srgbClr val="CC7832"/>
                </a:solidFill>
              </a:rPr>
              <a:t> </a:t>
            </a:r>
            <a:r>
              <a:rPr lang="en-US" dirty="0"/>
              <a:t>result = </a:t>
            </a:r>
            <a:r>
              <a:rPr lang="en-US" dirty="0">
                <a:solidFill>
                  <a:srgbClr val="6897BB"/>
                </a:solidFill>
              </a:rPr>
              <a:t>1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for </a:t>
            </a:r>
            <a:r>
              <a:rPr lang="en-US" dirty="0"/>
              <a:t>(</a:t>
            </a:r>
            <a:r>
              <a:rPr lang="en-US" dirty="0" err="1">
                <a:solidFill>
                  <a:srgbClr val="CC7832"/>
                </a:solidFill>
              </a:rPr>
              <a:t>int</a:t>
            </a:r>
            <a:r>
              <a:rPr lang="en-US" dirty="0">
                <a:solidFill>
                  <a:srgbClr val="CC7832"/>
                </a:solidFill>
              </a:rPr>
              <a:t>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>
                <a:solidFill>
                  <a:srgbClr val="6897BB"/>
                </a:solidFill>
              </a:rPr>
              <a:t>10</a:t>
            </a:r>
            <a:r>
              <a:rPr lang="en-US" dirty="0">
                <a:solidFill>
                  <a:srgbClr val="CC7832"/>
                </a:solidFill>
              </a:rPr>
              <a:t>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>
                <a:solidFill>
                  <a:srgbClr val="6897BB"/>
                </a:solidFill>
              </a:rPr>
              <a:t>20</a:t>
            </a:r>
            <a:r>
              <a:rPr lang="en-US" dirty="0">
                <a:solidFill>
                  <a:srgbClr val="CC7832"/>
                </a:solidFill>
              </a:rPr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  <a:br>
              <a:rPr lang="en-US" dirty="0"/>
            </a:br>
            <a:r>
              <a:rPr lang="en-US" dirty="0"/>
              <a:t>    result = result * </a:t>
            </a:r>
            <a:r>
              <a:rPr lang="en-US" dirty="0" err="1"/>
              <a:t>i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</a:t>
            </a: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return </a:t>
            </a:r>
            <a:r>
              <a:rPr lang="en-US" dirty="0"/>
              <a:t>result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89880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2D75-AF7C-5843-A465-F98DFAF31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br>
              <a:rPr lang="en-US" dirty="0"/>
            </a:br>
            <a:br>
              <a:rPr lang="en-US" dirty="0"/>
            </a:br>
            <a:r>
              <a:rPr lang="en-US" dirty="0" err="1"/>
              <a:t>MethodSpec</a:t>
            </a:r>
            <a:r>
              <a:rPr lang="en-US" dirty="0"/>
              <a:t> </a:t>
            </a:r>
            <a:r>
              <a:rPr lang="en-US" dirty="0">
                <a:solidFill>
                  <a:srgbClr val="9876AA"/>
                </a:solidFill>
              </a:rPr>
              <a:t>today </a:t>
            </a:r>
            <a:r>
              <a:rPr lang="en-US" dirty="0"/>
              <a:t>= </a:t>
            </a:r>
            <a:r>
              <a:rPr lang="en-US" dirty="0" err="1"/>
              <a:t>MethodSpec.</a:t>
            </a:r>
            <a:r>
              <a:rPr lang="en-US" i="1" dirty="0" err="1"/>
              <a:t>methodBuilder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"today"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.returns(</a:t>
            </a:r>
            <a:r>
              <a:rPr lang="en-US" dirty="0" err="1"/>
              <a:t>Date.</a:t>
            </a:r>
            <a:r>
              <a:rPr lang="en-US" dirty="0" err="1">
                <a:solidFill>
                  <a:srgbClr val="CC7832"/>
                </a:solidFill>
              </a:rPr>
              <a:t>class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"return new Date()"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.build()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Will result in: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u="sng" dirty="0">
                <a:solidFill>
                  <a:srgbClr val="FF0000"/>
                </a:solidFill>
              </a:rPr>
              <a:t>Date</a:t>
            </a:r>
            <a:r>
              <a:rPr lang="en-US" dirty="0"/>
              <a:t> </a:t>
            </a:r>
            <a:r>
              <a:rPr lang="en-US" dirty="0">
                <a:solidFill>
                  <a:srgbClr val="FFC66D"/>
                </a:solidFill>
              </a:rPr>
              <a:t>today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return new </a:t>
            </a:r>
            <a:r>
              <a:rPr lang="en-US" u="sng" dirty="0">
                <a:solidFill>
                  <a:srgbClr val="FF0000"/>
                </a:solidFill>
              </a:rPr>
              <a:t>Date</a:t>
            </a:r>
            <a:r>
              <a:rPr lang="en-US" dirty="0"/>
              <a:t>()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error: cannot find symbol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   return new Date();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              ^</a:t>
            </a:r>
            <a:br>
              <a:rPr lang="en-US" dirty="0">
                <a:solidFill>
                  <a:srgbClr val="FF0000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694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2D75-AF7C-5843-A465-F98DFAF31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solidFill>
                  <a:srgbClr val="CC7832"/>
                </a:solidFill>
              </a:rPr>
              <a:t>import </a:t>
            </a:r>
            <a:r>
              <a:rPr lang="en-US" dirty="0" err="1"/>
              <a:t>java.util.Date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/>
            </a:b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today =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("today")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.returns(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Date.class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dirty="0"/>
            </a:br>
            <a:r>
              <a:rPr lang="en-US" dirty="0"/>
              <a:t>  .</a:t>
            </a:r>
            <a:r>
              <a:rPr lang="en-US" dirty="0" err="1"/>
              <a:t>addStatement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"return new $T()"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 err="1"/>
              <a:t>Date.</a:t>
            </a:r>
            <a:r>
              <a:rPr lang="en-US" dirty="0" err="1">
                <a:solidFill>
                  <a:srgbClr val="CC7832"/>
                </a:solidFill>
              </a:rPr>
              <a:t>class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.build();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Will result in:</a:t>
            </a:r>
            <a:br>
              <a:rPr lang="en-US" sz="1600" b="1" dirty="0">
                <a:solidFill>
                  <a:schemeClr val="bg1"/>
                </a:solidFill>
              </a:rPr>
            </a:b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import </a:t>
            </a:r>
            <a:r>
              <a:rPr lang="en-US" dirty="0" err="1"/>
              <a:t>java.util.Date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Date </a:t>
            </a:r>
            <a:r>
              <a:rPr lang="en-US" dirty="0">
                <a:solidFill>
                  <a:srgbClr val="FFC66D"/>
                </a:solidFill>
              </a:rPr>
              <a:t>today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return new </a:t>
            </a:r>
            <a:r>
              <a:rPr lang="en-US" dirty="0"/>
              <a:t>Date()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65926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138A0F-AB03-F842-B1BD-D1D1DF7D5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8" b="3456"/>
          <a:stretch/>
        </p:blipFill>
        <p:spPr>
          <a:xfrm>
            <a:off x="-65315" y="0"/>
            <a:ext cx="9209315" cy="5714999"/>
          </a:xfrm>
          <a:prstGeom prst="rect">
            <a:avLst/>
          </a:prstGeom>
        </p:spPr>
      </p:pic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4FD73F11-5A61-0449-BC69-CF3CBBEB87F3}"/>
              </a:ext>
            </a:extLst>
          </p:cNvPr>
          <p:cNvSpPr/>
          <p:nvPr/>
        </p:nvSpPr>
        <p:spPr>
          <a:xfrm>
            <a:off x="0" y="957941"/>
            <a:ext cx="1645920" cy="653143"/>
          </a:xfrm>
          <a:prstGeom prst="wedgeRectCallout">
            <a:avLst>
              <a:gd name="adj1" fmla="val 35353"/>
              <a:gd name="adj2" fmla="val 845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4" name="Rectangular Callout 3">
            <a:extLst>
              <a:ext uri="{FF2B5EF4-FFF2-40B4-BE49-F238E27FC236}">
                <a16:creationId xmlns:a16="http://schemas.microsoft.com/office/drawing/2014/main" id="{DC002C94-8D16-1542-862A-6A3A64C4447F}"/>
              </a:ext>
            </a:extLst>
          </p:cNvPr>
          <p:cNvSpPr/>
          <p:nvPr/>
        </p:nvSpPr>
        <p:spPr>
          <a:xfrm>
            <a:off x="4071257" y="78378"/>
            <a:ext cx="1645920" cy="653143"/>
          </a:xfrm>
          <a:prstGeom prst="wedgeRectCallout">
            <a:avLst>
              <a:gd name="adj1" fmla="val -59356"/>
              <a:gd name="adj2" fmla="val 339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733B606C-DD67-3C40-B35E-7D6B66697092}"/>
              </a:ext>
            </a:extLst>
          </p:cNvPr>
          <p:cNvSpPr/>
          <p:nvPr/>
        </p:nvSpPr>
        <p:spPr>
          <a:xfrm>
            <a:off x="7262948" y="1075509"/>
            <a:ext cx="1645920" cy="653143"/>
          </a:xfrm>
          <a:prstGeom prst="wedgeRectCallout">
            <a:avLst>
              <a:gd name="adj1" fmla="val -20203"/>
              <a:gd name="adj2" fmla="val 872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Blockchain?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E7A134C-8D6C-154A-8634-7E6E0291C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04" y="305260"/>
            <a:ext cx="6144494" cy="45774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6888D4-C657-AE44-9B2A-B1D0D5DE8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056" y="2367099"/>
            <a:ext cx="6144494" cy="45774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1A2DA8-B3B8-F24A-9FCC-7176C09E0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173" y="228276"/>
            <a:ext cx="6144494" cy="457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37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80A58-EA38-2140-A373-20CF89E6A7C0}"/>
              </a:ext>
            </a:extLst>
          </p:cNvPr>
          <p:cNvSpPr txBox="1"/>
          <p:nvPr/>
        </p:nvSpPr>
        <p:spPr>
          <a:xfrm>
            <a:off x="996950" y="2272723"/>
            <a:ext cx="437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So, what was my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226809-2F7D-5245-A3CC-C0C9120137F2}"/>
              </a:ext>
            </a:extLst>
          </p:cNvPr>
          <p:cNvSpPr txBox="1"/>
          <p:nvPr/>
        </p:nvSpPr>
        <p:spPr>
          <a:xfrm>
            <a:off x="4822190" y="2272723"/>
            <a:ext cx="2228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usecase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9F8E4-DFDC-7D40-8755-FECA9C028447}"/>
              </a:ext>
            </a:extLst>
          </p:cNvPr>
          <p:cNvSpPr txBox="1"/>
          <p:nvPr/>
        </p:nvSpPr>
        <p:spPr>
          <a:xfrm>
            <a:off x="2184400" y="1814074"/>
            <a:ext cx="4866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Making synchronous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20DB0E-ADFD-D544-B52C-581C073F8586}"/>
              </a:ext>
            </a:extLst>
          </p:cNvPr>
          <p:cNvSpPr txBox="1"/>
          <p:nvPr/>
        </p:nvSpPr>
        <p:spPr>
          <a:xfrm>
            <a:off x="4822190" y="2766060"/>
            <a:ext cx="3366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asynchronous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2026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4" grpId="1"/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A52C-2DD6-C547-861C-83ABE6174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>
                <a:solidFill>
                  <a:srgbClr val="CC7832"/>
                </a:solidFill>
              </a:rPr>
              <a:t>public interface </a:t>
            </a:r>
            <a:r>
              <a:rPr lang="en-US" dirty="0" err="1"/>
              <a:t>LoginInteractor</a:t>
            </a:r>
            <a:r>
              <a:rPr lang="en-US" dirty="0"/>
              <a:t> {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void </a:t>
            </a:r>
            <a:r>
              <a:rPr lang="en-US" dirty="0">
                <a:solidFill>
                  <a:srgbClr val="FFC66D"/>
                </a:solidFill>
              </a:rPr>
              <a:t>login</a:t>
            </a:r>
            <a:r>
              <a:rPr lang="en-US" dirty="0"/>
              <a:t>(</a:t>
            </a:r>
            <a:r>
              <a:rPr lang="en-US" dirty="0" err="1"/>
              <a:t>LoginCredentials</a:t>
            </a:r>
            <a:r>
              <a:rPr lang="en-US" dirty="0"/>
              <a:t> input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 err="1"/>
              <a:t>LoginOutput</a:t>
            </a:r>
            <a:r>
              <a:rPr lang="en-US" dirty="0"/>
              <a:t> </a:t>
            </a:r>
            <a:r>
              <a:rPr lang="en-US" dirty="0" err="1"/>
              <a:t>loginOutput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void </a:t>
            </a:r>
            <a:r>
              <a:rPr lang="en-US" dirty="0" err="1">
                <a:solidFill>
                  <a:srgbClr val="FFC66D"/>
                </a:solidFill>
              </a:rPr>
              <a:t>guestLogin</a:t>
            </a:r>
            <a:r>
              <a:rPr lang="en-US" dirty="0"/>
              <a:t>(</a:t>
            </a:r>
            <a:r>
              <a:rPr lang="en-US" dirty="0" err="1"/>
              <a:t>LoginOutput</a:t>
            </a:r>
            <a:r>
              <a:rPr lang="en-US" dirty="0"/>
              <a:t> </a:t>
            </a:r>
            <a:r>
              <a:rPr lang="en-US" dirty="0" err="1"/>
              <a:t>loginOutput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CC7832"/>
                </a:solidFill>
              </a:rPr>
              <a:t>public interface </a:t>
            </a:r>
            <a:r>
              <a:rPr lang="en-US" dirty="0" err="1"/>
              <a:t>LoginOutput</a:t>
            </a:r>
            <a:r>
              <a:rPr lang="en-US" dirty="0"/>
              <a:t> {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</a:t>
            </a:r>
            <a:r>
              <a:rPr lang="en-US" dirty="0">
                <a:solidFill>
                  <a:srgbClr val="CC7832"/>
                </a:solidFill>
              </a:rPr>
              <a:t>void </a:t>
            </a:r>
            <a:r>
              <a:rPr lang="en-US" dirty="0" err="1">
                <a:solidFill>
                  <a:srgbClr val="FFC66D"/>
                </a:solidFill>
              </a:rPr>
              <a:t>successfulLogin</a:t>
            </a:r>
            <a:r>
              <a:rPr lang="en-US" dirty="0"/>
              <a:t>(String message)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void </a:t>
            </a:r>
            <a:r>
              <a:rPr lang="en-US" dirty="0" err="1">
                <a:solidFill>
                  <a:srgbClr val="FFC66D"/>
                </a:solidFill>
              </a:rPr>
              <a:t>failedLogin</a:t>
            </a:r>
            <a:r>
              <a:rPr lang="en-US" dirty="0"/>
              <a:t>(Exception e)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br>
              <a:rPr lang="en-US" dirty="0">
                <a:solidFill>
                  <a:srgbClr val="BBB529"/>
                </a:solidFill>
              </a:rPr>
            </a:br>
            <a:r>
              <a:rPr lang="en-US" dirty="0">
                <a:solidFill>
                  <a:srgbClr val="BBB529"/>
                </a:solidFill>
              </a:rPr>
              <a:t>  </a:t>
            </a:r>
            <a:r>
              <a:rPr lang="en-US" dirty="0">
                <a:solidFill>
                  <a:srgbClr val="CC7832"/>
                </a:solidFill>
              </a:rPr>
              <a:t>void </a:t>
            </a:r>
            <a:r>
              <a:rPr lang="en-US" dirty="0" err="1">
                <a:solidFill>
                  <a:srgbClr val="FFC66D"/>
                </a:solidFill>
              </a:rPr>
              <a:t>loginProgress</a:t>
            </a:r>
            <a:r>
              <a:rPr lang="en-US" dirty="0"/>
              <a:t>(</a:t>
            </a:r>
            <a:r>
              <a:rPr lang="en-US" dirty="0">
                <a:solidFill>
                  <a:srgbClr val="CC7832"/>
                </a:solidFill>
              </a:rPr>
              <a:t>double </a:t>
            </a:r>
            <a:r>
              <a:rPr lang="en-US" dirty="0"/>
              <a:t>progress)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38549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B279-72D7-E241-98E6-48F52EBE0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>
                <a:solidFill>
                  <a:srgbClr val="CC7832"/>
                </a:solidFill>
              </a:rPr>
              <a:t>public class </a:t>
            </a:r>
            <a:r>
              <a:rPr lang="en-US" sz="1400" dirty="0" err="1"/>
              <a:t>LoginInteractorImpl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CC7832"/>
                </a:solidFill>
              </a:rPr>
              <a:t>implements </a:t>
            </a:r>
            <a:r>
              <a:rPr lang="en-US" sz="1400" dirty="0" err="1"/>
              <a:t>LoginInteractor</a:t>
            </a:r>
            <a:r>
              <a:rPr lang="en-US" sz="1400" dirty="0"/>
              <a:t> {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>
                <a:solidFill>
                  <a:srgbClr val="BBB529"/>
                </a:solidFill>
              </a:rPr>
              <a:t>@Override</a:t>
            </a:r>
            <a:br>
              <a:rPr lang="en-US" sz="1400" dirty="0">
                <a:solidFill>
                  <a:srgbClr val="BBB529"/>
                </a:solidFill>
              </a:rPr>
            </a:br>
            <a:r>
              <a:rPr lang="en-US" sz="1400" dirty="0">
                <a:solidFill>
                  <a:srgbClr val="BBB529"/>
                </a:solidFill>
              </a:rPr>
              <a:t>  </a:t>
            </a:r>
            <a:r>
              <a:rPr lang="en-US" sz="1400" dirty="0">
                <a:solidFill>
                  <a:srgbClr val="CC7832"/>
                </a:solidFill>
              </a:rPr>
              <a:t>public void </a:t>
            </a:r>
            <a:r>
              <a:rPr lang="en-US" sz="1400" dirty="0">
                <a:solidFill>
                  <a:srgbClr val="FFC66D"/>
                </a:solidFill>
              </a:rPr>
              <a:t>login</a:t>
            </a:r>
            <a:r>
              <a:rPr lang="en-US" sz="1400" dirty="0"/>
              <a:t>(</a:t>
            </a:r>
            <a:r>
              <a:rPr lang="en-US" sz="1400" dirty="0" err="1"/>
              <a:t>LoginCredentials</a:t>
            </a:r>
            <a:r>
              <a:rPr lang="en-US" sz="1400" dirty="0"/>
              <a:t> input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r>
              <a:rPr lang="en-US" sz="1400" dirty="0" err="1"/>
              <a:t>LoginOutput</a:t>
            </a:r>
            <a:r>
              <a:rPr lang="en-US" sz="1400" dirty="0"/>
              <a:t> </a:t>
            </a:r>
            <a:r>
              <a:rPr lang="en-US" sz="1400" dirty="0" err="1"/>
              <a:t>loginOutput</a:t>
            </a:r>
            <a:r>
              <a:rPr lang="en-US" sz="1400" dirty="0"/>
              <a:t>) {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mockLogin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</a:t>
            </a:r>
            <a:r>
              <a:rPr lang="en-US" sz="1400" dirty="0"/>
              <a:t>}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>
                <a:solidFill>
                  <a:srgbClr val="BBB529"/>
                </a:solidFill>
              </a:rPr>
              <a:t>@Override</a:t>
            </a:r>
            <a:br>
              <a:rPr lang="en-US" sz="1400" dirty="0">
                <a:solidFill>
                  <a:srgbClr val="BBB529"/>
                </a:solidFill>
              </a:rPr>
            </a:br>
            <a:r>
              <a:rPr lang="en-US" sz="1400" dirty="0">
                <a:solidFill>
                  <a:srgbClr val="BBB529"/>
                </a:solidFill>
              </a:rPr>
              <a:t>  </a:t>
            </a:r>
            <a:r>
              <a:rPr lang="en-US" sz="1400" dirty="0">
                <a:solidFill>
                  <a:srgbClr val="CC7832"/>
                </a:solidFill>
              </a:rPr>
              <a:t>public void </a:t>
            </a:r>
            <a:r>
              <a:rPr lang="en-US" sz="1400" dirty="0" err="1">
                <a:solidFill>
                  <a:srgbClr val="FFC66D"/>
                </a:solidFill>
              </a:rPr>
              <a:t>guestLogin</a:t>
            </a:r>
            <a:r>
              <a:rPr lang="en-US" sz="1400" dirty="0"/>
              <a:t>(</a:t>
            </a:r>
            <a:r>
              <a:rPr lang="en-US" sz="1400" dirty="0" err="1"/>
              <a:t>LoginOutput</a:t>
            </a:r>
            <a:r>
              <a:rPr lang="en-US" sz="1400" dirty="0"/>
              <a:t> </a:t>
            </a:r>
            <a:r>
              <a:rPr lang="en-US" sz="1400" dirty="0" err="1"/>
              <a:t>loginOutput</a:t>
            </a:r>
            <a:r>
              <a:rPr lang="en-US" sz="1400" dirty="0"/>
              <a:t>) {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mockLogin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</a:t>
            </a:r>
            <a:r>
              <a:rPr lang="en-US" sz="1400" dirty="0"/>
              <a:t>}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void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mockLogin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Random random = new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SecureRandom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try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for 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0;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&lt;= 100;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++)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loginOutput.loginProgress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/ 100d);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Thread.</a:t>
            </a:r>
            <a:r>
              <a:rPr lang="en-US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sleep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random.nextInt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(300));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loginOutput.successfulLogin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("Successful login");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 catch 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InterruptedException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loginOutput.failedLogin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(e);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0546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B279-72D7-E241-98E6-48F52EBE0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LoginInteractorImpl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void login(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/>
              <a:t>    </a:t>
            </a:r>
            <a:r>
              <a:rPr lang="en-US" sz="1400" dirty="0" err="1"/>
              <a:t>mockLogin</a:t>
            </a:r>
            <a:r>
              <a:rPr lang="en-US" sz="1400" dirty="0"/>
              <a:t>(</a:t>
            </a:r>
            <a:r>
              <a:rPr lang="en-US" sz="1400" dirty="0" err="1"/>
              <a:t>loginOutput</a:t>
            </a:r>
            <a:r>
              <a:rPr lang="en-US" sz="1400" dirty="0"/>
              <a:t>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void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/>
              <a:t>mockLogin</a:t>
            </a:r>
            <a:r>
              <a:rPr lang="en-US" sz="1400" dirty="0"/>
              <a:t>(</a:t>
            </a:r>
            <a:r>
              <a:rPr lang="en-US" sz="1400" dirty="0" err="1"/>
              <a:t>loginOutput</a:t>
            </a:r>
            <a:r>
              <a:rPr lang="en-US" sz="1400" dirty="0"/>
              <a:t>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>
                <a:solidFill>
                  <a:srgbClr val="CC7832"/>
                </a:solidFill>
              </a:rPr>
              <a:t>private void </a:t>
            </a:r>
            <a:r>
              <a:rPr lang="en-US" sz="1400" dirty="0" err="1">
                <a:solidFill>
                  <a:srgbClr val="FFC66D"/>
                </a:solidFill>
              </a:rPr>
              <a:t>mockLogin</a:t>
            </a:r>
            <a:r>
              <a:rPr lang="en-US" sz="1400" dirty="0"/>
              <a:t>(</a:t>
            </a:r>
            <a:r>
              <a:rPr lang="en-US" sz="1400" dirty="0" err="1"/>
              <a:t>LoginOutput</a:t>
            </a:r>
            <a:r>
              <a:rPr lang="en-US" sz="1400" dirty="0"/>
              <a:t> </a:t>
            </a:r>
            <a:r>
              <a:rPr lang="en-US" sz="1400" dirty="0" err="1"/>
              <a:t>loginOutput</a:t>
            </a:r>
            <a:r>
              <a:rPr lang="en-US" sz="1400" dirty="0"/>
              <a:t>) {</a:t>
            </a:r>
            <a:br>
              <a:rPr lang="en-US" sz="1400" dirty="0"/>
            </a:br>
            <a:r>
              <a:rPr lang="en-US" sz="1400" dirty="0"/>
              <a:t>    Random random = </a:t>
            </a:r>
            <a:r>
              <a:rPr lang="en-US" sz="1400" dirty="0">
                <a:solidFill>
                  <a:srgbClr val="CC7832"/>
                </a:solidFill>
              </a:rPr>
              <a:t>new </a:t>
            </a:r>
            <a:r>
              <a:rPr lang="en-US" sz="1400" dirty="0" err="1"/>
              <a:t>SecureRandom</a:t>
            </a:r>
            <a:r>
              <a:rPr lang="en-US" sz="1400" dirty="0"/>
              <a:t>()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try </a:t>
            </a:r>
            <a:r>
              <a:rPr lang="en-US" sz="1400" dirty="0"/>
              <a:t>{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dirty="0">
                <a:solidFill>
                  <a:srgbClr val="CC7832"/>
                </a:solidFill>
              </a:rPr>
              <a:t>for </a:t>
            </a:r>
            <a:r>
              <a:rPr lang="en-US" sz="1400" dirty="0"/>
              <a:t>(</a:t>
            </a:r>
            <a:r>
              <a:rPr lang="en-US" sz="1400" dirty="0" err="1">
                <a:solidFill>
                  <a:srgbClr val="CC7832"/>
                </a:solidFill>
              </a:rPr>
              <a:t>int</a:t>
            </a:r>
            <a:r>
              <a:rPr lang="en-US" sz="1400" dirty="0">
                <a:solidFill>
                  <a:srgbClr val="CC7832"/>
                </a:solidFill>
              </a:rPr>
              <a:t> </a:t>
            </a:r>
            <a:r>
              <a:rPr lang="en-US" sz="1400" dirty="0" err="1"/>
              <a:t>i</a:t>
            </a:r>
            <a:r>
              <a:rPr lang="en-US" sz="1400" dirty="0"/>
              <a:t> = </a:t>
            </a:r>
            <a:r>
              <a:rPr lang="en-US" sz="1400" dirty="0">
                <a:solidFill>
                  <a:srgbClr val="6897BB"/>
                </a:solidFill>
              </a:rPr>
              <a:t>0</a:t>
            </a:r>
            <a:r>
              <a:rPr lang="en-US" sz="1400" dirty="0">
                <a:solidFill>
                  <a:srgbClr val="CC7832"/>
                </a:solidFill>
              </a:rPr>
              <a:t>; </a:t>
            </a:r>
            <a:r>
              <a:rPr lang="en-US" sz="1400" dirty="0" err="1"/>
              <a:t>i</a:t>
            </a:r>
            <a:r>
              <a:rPr lang="en-US" sz="1400" dirty="0"/>
              <a:t> &lt;= </a:t>
            </a:r>
            <a:r>
              <a:rPr lang="en-US" sz="1400" dirty="0">
                <a:solidFill>
                  <a:srgbClr val="6897BB"/>
                </a:solidFill>
              </a:rPr>
              <a:t>100</a:t>
            </a:r>
            <a:r>
              <a:rPr lang="en-US" sz="1400" dirty="0">
                <a:solidFill>
                  <a:srgbClr val="CC7832"/>
                </a:solidFill>
              </a:rPr>
              <a:t>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dirty="0" err="1"/>
              <a:t>loginOutput.loginProgress</a:t>
            </a:r>
            <a:r>
              <a:rPr lang="en-US" sz="1400" dirty="0"/>
              <a:t>(</a:t>
            </a:r>
            <a:r>
              <a:rPr lang="en-US" sz="1400" dirty="0" err="1"/>
              <a:t>i</a:t>
            </a:r>
            <a:r>
              <a:rPr lang="en-US" sz="1400" dirty="0"/>
              <a:t> / </a:t>
            </a:r>
            <a:r>
              <a:rPr lang="en-US" sz="1400" dirty="0">
                <a:solidFill>
                  <a:srgbClr val="6897BB"/>
                </a:solidFill>
              </a:rPr>
              <a:t>100d</a:t>
            </a:r>
            <a:r>
              <a:rPr lang="en-US" sz="1400" dirty="0"/>
              <a:t>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    </a:t>
            </a:r>
            <a:r>
              <a:rPr lang="en-US" sz="1400" dirty="0" err="1"/>
              <a:t>Thread.</a:t>
            </a:r>
            <a:r>
              <a:rPr lang="en-US" sz="1400" i="1" dirty="0" err="1"/>
              <a:t>sleep</a:t>
            </a:r>
            <a:r>
              <a:rPr lang="en-US" sz="1400" dirty="0"/>
              <a:t>(</a:t>
            </a:r>
            <a:r>
              <a:rPr lang="en-US" sz="1400" dirty="0" err="1"/>
              <a:t>random.nextInt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6897BB"/>
                </a:solidFill>
              </a:rPr>
              <a:t>300</a:t>
            </a:r>
            <a:r>
              <a:rPr lang="en-US" sz="1400" dirty="0"/>
              <a:t>))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  </a:t>
            </a:r>
            <a:r>
              <a:rPr lang="en-US" sz="1400" dirty="0"/>
              <a:t>}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dirty="0" err="1"/>
              <a:t>loginOutput.successfulLogin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6A8759"/>
                </a:solidFill>
              </a:rPr>
              <a:t>"Successful login"</a:t>
            </a:r>
            <a:r>
              <a:rPr lang="en-US" sz="1400" dirty="0"/>
              <a:t>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</a:t>
            </a:r>
            <a:r>
              <a:rPr lang="en-US" sz="1400" dirty="0"/>
              <a:t>} </a:t>
            </a:r>
            <a:r>
              <a:rPr lang="en-US" sz="1400" dirty="0">
                <a:solidFill>
                  <a:srgbClr val="CC7832"/>
                </a:solidFill>
              </a:rPr>
              <a:t>catch </a:t>
            </a:r>
            <a:r>
              <a:rPr lang="en-US" sz="1400" dirty="0"/>
              <a:t>(</a:t>
            </a:r>
            <a:r>
              <a:rPr lang="en-US" sz="1400" dirty="0" err="1"/>
              <a:t>InterruptedException</a:t>
            </a:r>
            <a:r>
              <a:rPr lang="en-US" sz="1400" dirty="0"/>
              <a:t> e) {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dirty="0" err="1"/>
              <a:t>loginOutput.failedLogin</a:t>
            </a:r>
            <a:r>
              <a:rPr lang="en-US" sz="1400" dirty="0"/>
              <a:t>(e)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</a:t>
            </a:r>
            <a:r>
              <a:rPr lang="en-US" sz="1400" dirty="0"/>
              <a:t>}</a:t>
            </a:r>
            <a:br>
              <a:rPr lang="en-US" sz="1400" dirty="0"/>
            </a:br>
            <a:r>
              <a:rPr lang="en-US" sz="1400" dirty="0"/>
              <a:t>  }</a:t>
            </a:r>
            <a:br>
              <a:rPr lang="en-US" sz="1400" dirty="0"/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46359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8E94C-7A09-374D-A283-D0C0E8D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" y="304271"/>
            <a:ext cx="8694420" cy="5133516"/>
          </a:xfrm>
        </p:spPr>
        <p:txBody>
          <a:bodyPr/>
          <a:lstStyle/>
          <a:p>
            <a:r>
              <a:rPr lang="en-US" sz="1000" dirty="0">
                <a:solidFill>
                  <a:srgbClr val="CC7832"/>
                </a:solidFill>
              </a:rPr>
              <a:t>public class </a:t>
            </a:r>
            <a:r>
              <a:rPr lang="en-US" sz="1000" dirty="0" err="1"/>
              <a:t>MainActivity</a:t>
            </a:r>
            <a:r>
              <a:rPr lang="en-US" sz="1000" dirty="0"/>
              <a:t> </a:t>
            </a:r>
            <a:r>
              <a:rPr lang="en-US" sz="1000" dirty="0">
                <a:solidFill>
                  <a:srgbClr val="CC7832"/>
                </a:solidFill>
              </a:rPr>
              <a:t>extends </a:t>
            </a:r>
            <a:r>
              <a:rPr lang="en-US" sz="1000" dirty="0"/>
              <a:t>Activity </a:t>
            </a:r>
            <a:r>
              <a:rPr lang="en-US" sz="1000" dirty="0">
                <a:solidFill>
                  <a:srgbClr val="CC7832"/>
                </a:solidFill>
              </a:rPr>
              <a:t>implements </a:t>
            </a:r>
            <a:r>
              <a:rPr lang="en-US" sz="1000" dirty="0" err="1"/>
              <a:t>LoginOutput</a:t>
            </a:r>
            <a:r>
              <a:rPr lang="en-US" sz="1000" dirty="0"/>
              <a:t> {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button_login_with_credentials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loginWithCredentials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username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inputUsername.getText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password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inputPassword.getText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(username, password);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button_login_as_guest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loginAsGuest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loginInteractor.guestLogin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successfulLogin</a:t>
            </a:r>
            <a:r>
              <a:rPr lang="en-US" sz="1000" dirty="0"/>
              <a:t>(String message)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message);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failedLogin</a:t>
            </a:r>
            <a:r>
              <a:rPr lang="en-US" sz="1000" dirty="0"/>
              <a:t>(Exception e)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"Login failed.", 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loginProgress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CC7832"/>
                </a:solidFill>
              </a:rPr>
              <a:t>double </a:t>
            </a:r>
            <a:r>
              <a:rPr lang="en-US" sz="1000" dirty="0"/>
              <a:t>progress)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progressBar.setProgress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Double.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 * 100));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04341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8E94C-7A09-374D-A283-D0C0E8D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" y="304271"/>
            <a:ext cx="8694420" cy="5133516"/>
          </a:xfrm>
        </p:spPr>
        <p:txBody>
          <a:bodyPr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MainActivity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Activity implements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</a:t>
            </a:r>
            <a:r>
              <a:rPr lang="en-US" sz="1000" dirty="0" err="1">
                <a:solidFill>
                  <a:srgbClr val="BBB529"/>
                </a:solidFill>
              </a:rPr>
              <a:t>OnClick</a:t>
            </a:r>
            <a:r>
              <a:rPr lang="en-US" sz="1000" dirty="0"/>
              <a:t>(</a:t>
            </a:r>
            <a:r>
              <a:rPr lang="en-US" sz="1000" dirty="0" err="1"/>
              <a:t>R.id.</a:t>
            </a:r>
            <a:r>
              <a:rPr lang="en-US" sz="1000" i="1" dirty="0" err="1">
                <a:solidFill>
                  <a:srgbClr val="9876AA"/>
                </a:solidFill>
              </a:rPr>
              <a:t>button_login_with_credentials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>
                <a:solidFill>
                  <a:srgbClr val="CC7832"/>
                </a:solidFill>
              </a:rPr>
              <a:t>void </a:t>
            </a:r>
            <a:r>
              <a:rPr lang="en-US" sz="1000" dirty="0" err="1">
                <a:solidFill>
                  <a:srgbClr val="FFC66D"/>
                </a:solidFill>
              </a:rPr>
              <a:t>loginWithCredentials</a:t>
            </a:r>
            <a:r>
              <a:rPr lang="en-US" sz="1000" dirty="0"/>
              <a:t>() {</a:t>
            </a:r>
            <a:br>
              <a:rPr lang="en-US" sz="1000" dirty="0"/>
            </a:br>
            <a:r>
              <a:rPr lang="en-US" sz="1000" dirty="0"/>
              <a:t>  String username = </a:t>
            </a:r>
            <a:r>
              <a:rPr lang="en-US" sz="1000" dirty="0" err="1">
                <a:solidFill>
                  <a:srgbClr val="9876AA"/>
                </a:solidFill>
              </a:rPr>
              <a:t>inputUsername</a:t>
            </a:r>
            <a:r>
              <a:rPr lang="en-US" sz="1000" dirty="0" err="1"/>
              <a:t>.getText</a:t>
            </a:r>
            <a:r>
              <a:rPr lang="en-US" sz="1000" dirty="0"/>
              <a:t>().</a:t>
            </a:r>
            <a:r>
              <a:rPr lang="en-US" sz="1000" dirty="0" err="1"/>
              <a:t>toString</a:t>
            </a:r>
            <a:r>
              <a:rPr lang="en-US" sz="1000" dirty="0"/>
              <a:t>()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String password = </a:t>
            </a:r>
            <a:r>
              <a:rPr lang="en-US" sz="1000" dirty="0" err="1">
                <a:solidFill>
                  <a:srgbClr val="9876AA"/>
                </a:solidFill>
              </a:rPr>
              <a:t>inputPassword</a:t>
            </a:r>
            <a:r>
              <a:rPr lang="en-US" sz="1000" dirty="0" err="1"/>
              <a:t>.getText</a:t>
            </a:r>
            <a:r>
              <a:rPr lang="en-US" sz="1000" dirty="0"/>
              <a:t>().</a:t>
            </a:r>
            <a:r>
              <a:rPr lang="en-US" sz="1000" dirty="0" err="1"/>
              <a:t>toString</a:t>
            </a:r>
            <a:r>
              <a:rPr lang="en-US" sz="1000" dirty="0"/>
              <a:t>()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LoginCredentials</a:t>
            </a:r>
            <a:r>
              <a:rPr lang="en-US" sz="1000" dirty="0"/>
              <a:t> </a:t>
            </a:r>
            <a:r>
              <a:rPr lang="en-US" sz="1000" dirty="0" err="1"/>
              <a:t>loginCredentials</a:t>
            </a:r>
            <a:r>
              <a:rPr lang="en-US" sz="1000" dirty="0"/>
              <a:t> = </a:t>
            </a:r>
            <a:r>
              <a:rPr lang="en-US" sz="1000" dirty="0" err="1"/>
              <a:t>LoginCredentials.</a:t>
            </a:r>
            <a:r>
              <a:rPr lang="en-US" sz="1000" i="1" dirty="0" err="1"/>
              <a:t>create</a:t>
            </a:r>
            <a:r>
              <a:rPr lang="en-US" sz="1000" dirty="0"/>
              <a:t>(username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/>
              <a:t>password)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.setVisibility</a:t>
            </a:r>
            <a:r>
              <a:rPr lang="en-US" sz="1000" dirty="0"/>
              <a:t>(</a:t>
            </a:r>
            <a:r>
              <a:rPr lang="en-US" sz="1000" dirty="0" err="1"/>
              <a:t>View.</a:t>
            </a:r>
            <a:r>
              <a:rPr lang="en-US" sz="1000" i="1" dirty="0" err="1">
                <a:solidFill>
                  <a:srgbClr val="9876AA"/>
                </a:solidFill>
              </a:rPr>
              <a:t>VISIBLE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rgbClr val="9876AA"/>
                </a:solidFill>
              </a:rPr>
              <a:t>loginInteractor</a:t>
            </a:r>
            <a:r>
              <a:rPr lang="en-US" sz="1000" dirty="0" err="1"/>
              <a:t>.login</a:t>
            </a:r>
            <a:r>
              <a:rPr lang="en-US" sz="1000" dirty="0"/>
              <a:t>(</a:t>
            </a:r>
            <a:r>
              <a:rPr lang="en-US" sz="1000" dirty="0" err="1"/>
              <a:t>loginCredentials</a:t>
            </a:r>
            <a:r>
              <a:rPr lang="en-US" sz="1000" dirty="0">
                <a:solidFill>
                  <a:srgbClr val="CC7832"/>
                </a:solidFill>
              </a:rPr>
              <a:t>, this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button_login_as_guest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loginAsGuest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loginInteractor.guestLogin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successfulLogin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message)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message);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failedLogin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(Exception 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"Login failed.", 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loginProgress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(double progress)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progressBar.setProgress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Double.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09100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8E94C-7A09-374D-A283-D0C0E8D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" y="304271"/>
            <a:ext cx="8694420" cy="5133516"/>
          </a:xfrm>
        </p:spPr>
        <p:txBody>
          <a:bodyPr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MainActivity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Activity implements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button_login_with_credentials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loginWithCredentials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username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inputUsername.getText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password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inputPassword.getText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(username, password);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</a:t>
            </a:r>
            <a:r>
              <a:rPr lang="en-US" sz="1000" dirty="0" err="1">
                <a:solidFill>
                  <a:srgbClr val="BBB529"/>
                </a:solidFill>
              </a:rPr>
              <a:t>OnClick</a:t>
            </a:r>
            <a:r>
              <a:rPr lang="en-US" sz="1000" dirty="0"/>
              <a:t>(</a:t>
            </a:r>
            <a:r>
              <a:rPr lang="en-US" sz="1000" dirty="0" err="1"/>
              <a:t>R.id.</a:t>
            </a:r>
            <a:r>
              <a:rPr lang="en-US" sz="1000" i="1" dirty="0" err="1">
                <a:solidFill>
                  <a:srgbClr val="9876AA"/>
                </a:solidFill>
              </a:rPr>
              <a:t>button_login_as_guest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>
                <a:solidFill>
                  <a:srgbClr val="CC7832"/>
                </a:solidFill>
              </a:rPr>
              <a:t>void </a:t>
            </a:r>
            <a:r>
              <a:rPr lang="en-US" sz="1000" dirty="0" err="1">
                <a:solidFill>
                  <a:srgbClr val="FFC66D"/>
                </a:solidFill>
              </a:rPr>
              <a:t>loginAsGuest</a:t>
            </a:r>
            <a:r>
              <a:rPr lang="en-US" sz="1000" dirty="0"/>
              <a:t>()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.setVisibility</a:t>
            </a:r>
            <a:r>
              <a:rPr lang="en-US" sz="1000" dirty="0"/>
              <a:t>(</a:t>
            </a:r>
            <a:r>
              <a:rPr lang="en-US" sz="1000" dirty="0" err="1"/>
              <a:t>View.</a:t>
            </a:r>
            <a:r>
              <a:rPr lang="en-US" sz="1000" i="1" dirty="0" err="1">
                <a:solidFill>
                  <a:srgbClr val="9876AA"/>
                </a:solidFill>
              </a:rPr>
              <a:t>VISIBLE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rgbClr val="9876AA"/>
                </a:solidFill>
              </a:rPr>
              <a:t>loginInteractor</a:t>
            </a:r>
            <a:r>
              <a:rPr lang="en-US" sz="1000" dirty="0" err="1"/>
              <a:t>.guestLogin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CC7832"/>
                </a:solidFill>
              </a:rPr>
              <a:t>this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successfulLogin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message)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message);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failedLogin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(Exception 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"Login failed.", 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loginProgress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(double progress)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progressBar.setProgress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Double.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239555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8E94C-7A09-374D-A283-D0C0E8D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" y="304271"/>
            <a:ext cx="8694420" cy="5133516"/>
          </a:xfrm>
        </p:spPr>
        <p:txBody>
          <a:bodyPr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MainActivity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Activity implements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button_login_with_credentials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loginWithCredentials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username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inputUsername.getText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password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inputPassword.getText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(username, password);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button_login_as_guest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loginAsGuest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loginInteractor.guestLogin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successfulLogin</a:t>
            </a:r>
            <a:r>
              <a:rPr lang="en-US" sz="1000" dirty="0"/>
              <a:t>(String message)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.setVisibility</a:t>
            </a:r>
            <a:r>
              <a:rPr lang="en-US" sz="1000" dirty="0"/>
              <a:t>(</a:t>
            </a:r>
            <a:r>
              <a:rPr lang="en-US" sz="1000" dirty="0" err="1"/>
              <a:t>View.</a:t>
            </a:r>
            <a:r>
              <a:rPr lang="en-US" sz="1000" i="1" dirty="0" err="1">
                <a:solidFill>
                  <a:srgbClr val="9876AA"/>
                </a:solidFill>
              </a:rPr>
              <a:t>GONE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Log.</a:t>
            </a:r>
            <a:r>
              <a:rPr lang="en-US" sz="1000" i="1" dirty="0" err="1"/>
              <a:t>d</a:t>
            </a:r>
            <a:r>
              <a:rPr lang="en-US" sz="1000" dirty="0"/>
              <a:t>(</a:t>
            </a:r>
            <a:r>
              <a:rPr lang="en-US" sz="1000" i="1" dirty="0">
                <a:solidFill>
                  <a:srgbClr val="9876AA"/>
                </a:solidFill>
              </a:rPr>
              <a:t>LOG_TAG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/>
              <a:t>message)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failedLogin</a:t>
            </a:r>
            <a:r>
              <a:rPr lang="en-US" sz="1000" dirty="0"/>
              <a:t>(Exception e)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.setVisibility</a:t>
            </a:r>
            <a:r>
              <a:rPr lang="en-US" sz="1000" dirty="0"/>
              <a:t>(</a:t>
            </a:r>
            <a:r>
              <a:rPr lang="en-US" sz="1000" dirty="0" err="1"/>
              <a:t>View.</a:t>
            </a:r>
            <a:r>
              <a:rPr lang="en-US" sz="1000" i="1" dirty="0" err="1">
                <a:solidFill>
                  <a:srgbClr val="9876AA"/>
                </a:solidFill>
              </a:rPr>
              <a:t>GONE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Log.</a:t>
            </a:r>
            <a:r>
              <a:rPr lang="en-US" sz="1000" i="1" dirty="0" err="1"/>
              <a:t>w</a:t>
            </a:r>
            <a:r>
              <a:rPr lang="en-US" sz="1000" dirty="0"/>
              <a:t>(</a:t>
            </a:r>
            <a:r>
              <a:rPr lang="en-US" sz="1000" i="1" dirty="0">
                <a:solidFill>
                  <a:srgbClr val="9876AA"/>
                </a:solidFill>
              </a:rPr>
              <a:t>LOG_TAG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>
                <a:solidFill>
                  <a:srgbClr val="6A8759"/>
                </a:solidFill>
              </a:rPr>
              <a:t>"Login failed."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/>
              <a:t>e)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loginProgress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CC7832"/>
                </a:solidFill>
              </a:rPr>
              <a:t>double </a:t>
            </a:r>
            <a:r>
              <a:rPr lang="en-US" sz="1000" dirty="0"/>
              <a:t>progress)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.setProgress</a:t>
            </a:r>
            <a:r>
              <a:rPr lang="en-US" sz="1000" dirty="0"/>
              <a:t>((</a:t>
            </a:r>
            <a:r>
              <a:rPr lang="en-US" sz="1000" dirty="0" err="1">
                <a:solidFill>
                  <a:srgbClr val="CC7832"/>
                </a:solidFill>
              </a:rPr>
              <a:t>int</a:t>
            </a:r>
            <a:r>
              <a:rPr lang="en-US" sz="1000" dirty="0"/>
              <a:t>)(progress * </a:t>
            </a:r>
            <a:r>
              <a:rPr lang="en-US" sz="1000" dirty="0">
                <a:solidFill>
                  <a:srgbClr val="6897BB"/>
                </a:solidFill>
              </a:rPr>
              <a:t>100</a:t>
            </a:r>
            <a:r>
              <a:rPr lang="en-US" sz="1000" dirty="0"/>
              <a:t>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Log.</a:t>
            </a:r>
            <a:r>
              <a:rPr lang="en-US" sz="1000" i="1" dirty="0" err="1"/>
              <a:t>v</a:t>
            </a:r>
            <a:r>
              <a:rPr lang="en-US" sz="1000" dirty="0"/>
              <a:t>(</a:t>
            </a:r>
            <a:r>
              <a:rPr lang="en-US" sz="1000" i="1" dirty="0">
                <a:solidFill>
                  <a:srgbClr val="9876AA"/>
                </a:solidFill>
              </a:rPr>
              <a:t>LOG_TAG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Double.</a:t>
            </a:r>
            <a:r>
              <a:rPr lang="en-US" sz="1000" i="1" dirty="0" err="1"/>
              <a:t>toString</a:t>
            </a:r>
            <a:r>
              <a:rPr lang="en-US" sz="1000" dirty="0"/>
              <a:t>(progress * </a:t>
            </a:r>
            <a:r>
              <a:rPr lang="en-US" sz="1000" dirty="0">
                <a:solidFill>
                  <a:srgbClr val="6897BB"/>
                </a:solidFill>
              </a:rPr>
              <a:t>100</a:t>
            </a:r>
            <a:r>
              <a:rPr lang="en-US" sz="1000" dirty="0"/>
              <a:t>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803010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791AE1-1FED-3C4D-A257-C3BD41BCD75E}"/>
              </a:ext>
            </a:extLst>
          </p:cNvPr>
          <p:cNvSpPr txBox="1"/>
          <p:nvPr/>
        </p:nvSpPr>
        <p:spPr>
          <a:xfrm>
            <a:off x="464820" y="2534334"/>
            <a:ext cx="8366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I/Choreographer: Skipped 312 frames!</a:t>
            </a:r>
          </a:p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 application may be doing too much work on its main thread.</a:t>
            </a:r>
          </a:p>
        </p:txBody>
      </p:sp>
    </p:spTree>
    <p:extLst>
      <p:ext uri="{BB962C8B-B14F-4D97-AF65-F5344CB8AC3E}">
        <p14:creationId xmlns:p14="http://schemas.microsoft.com/office/powerpoint/2010/main" val="39081781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326B9-24E3-B34C-8F83-7ABE09FBF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rgbClr val="CC7832"/>
                </a:solidFill>
              </a:rPr>
              <a:t>public final class </a:t>
            </a:r>
            <a:r>
              <a:rPr lang="en-US" sz="1100" dirty="0" err="1"/>
              <a:t>AsyncLoginInteractor</a:t>
            </a:r>
            <a:r>
              <a:rPr lang="en-US" sz="1100" dirty="0"/>
              <a:t> </a:t>
            </a:r>
            <a:r>
              <a:rPr lang="en-US" sz="1100" dirty="0">
                <a:solidFill>
                  <a:srgbClr val="CC7832"/>
                </a:solidFill>
              </a:rPr>
              <a:t>implements </a:t>
            </a:r>
            <a:r>
              <a:rPr lang="en-US" sz="1100" dirty="0" err="1"/>
              <a:t>LoginInteractor</a:t>
            </a:r>
            <a:r>
              <a:rPr lang="en-US" sz="1100" dirty="0"/>
              <a:t> {</a:t>
            </a: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>
                <a:solidFill>
                  <a:srgbClr val="FFC66D"/>
                </a:solidFill>
              </a:rPr>
              <a:t>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LoginCredentials</a:t>
            </a:r>
            <a:r>
              <a:rPr lang="en-US" sz="1100" dirty="0"/>
              <a:t> input</a:t>
            </a:r>
            <a:r>
              <a:rPr lang="en-US" sz="1100" dirty="0">
                <a:solidFill>
                  <a:srgbClr val="CC7832"/>
                </a:solidFill>
              </a:rPr>
              <a:t>, 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 err="1">
                <a:solidFill>
                  <a:srgbClr val="FFC66D"/>
                </a:solidFill>
              </a:rPr>
              <a:t>guestLogin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r>
              <a:rPr lang="en-US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85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966513-CF58-9E4A-866A-249FA79CC4A7}"/>
              </a:ext>
            </a:extLst>
          </p:cNvPr>
          <p:cNvSpPr txBox="1"/>
          <p:nvPr/>
        </p:nvSpPr>
        <p:spPr>
          <a:xfrm>
            <a:off x="1835150" y="2272725"/>
            <a:ext cx="13035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Nope</a:t>
            </a:r>
          </a:p>
        </p:txBody>
      </p:sp>
    </p:spTree>
    <p:extLst>
      <p:ext uri="{BB962C8B-B14F-4D97-AF65-F5344CB8AC3E}">
        <p14:creationId xmlns:p14="http://schemas.microsoft.com/office/powerpoint/2010/main" val="2473887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326B9-24E3-B34C-8F83-7ABE09FBF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CC7832"/>
                </a:solidFill>
              </a:rPr>
              <a:t>private final </a:t>
            </a:r>
            <a:r>
              <a:rPr lang="en-US" sz="1100" dirty="0" err="1"/>
              <a:t>LoginInteractor</a:t>
            </a:r>
            <a:r>
              <a:rPr lang="en-US" sz="1100" dirty="0"/>
              <a:t> </a:t>
            </a:r>
            <a:r>
              <a:rPr lang="en-US" sz="1100" dirty="0">
                <a:solidFill>
                  <a:srgbClr val="9876AA"/>
                </a:solidFill>
              </a:rPr>
              <a:t>interactor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private final </a:t>
            </a:r>
            <a:r>
              <a:rPr lang="en-US" sz="1100" dirty="0"/>
              <a:t>Executor 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 err="1">
                <a:solidFill>
                  <a:srgbClr val="FFC66D"/>
                </a:solidFill>
              </a:rPr>
              <a:t>AsyncLoginInteractor</a:t>
            </a:r>
            <a:r>
              <a:rPr lang="en-US" sz="1100" dirty="0"/>
              <a:t>(</a:t>
            </a:r>
            <a:r>
              <a:rPr lang="en-US" sz="1100" dirty="0" err="1"/>
              <a:t>LoginInteractor</a:t>
            </a:r>
            <a:r>
              <a:rPr lang="en-US" sz="1100" dirty="0"/>
              <a:t> interactor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/>
              <a:t>Executor </a:t>
            </a:r>
            <a:r>
              <a:rPr lang="en-US" sz="1100" dirty="0" err="1"/>
              <a:t>backgroundExecutor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CC7832"/>
                </a:solidFill>
              </a:rPr>
              <a:t>this</a:t>
            </a:r>
            <a:r>
              <a:rPr lang="en-US" sz="1100" dirty="0" err="1"/>
              <a:t>.</a:t>
            </a:r>
            <a:r>
              <a:rPr lang="en-US" sz="1100" dirty="0" err="1">
                <a:solidFill>
                  <a:srgbClr val="9876AA"/>
                </a:solidFill>
              </a:rPr>
              <a:t>interactor</a:t>
            </a:r>
            <a:r>
              <a:rPr lang="en-US" sz="1100" dirty="0">
                <a:solidFill>
                  <a:srgbClr val="9876AA"/>
                </a:solidFill>
              </a:rPr>
              <a:t> </a:t>
            </a:r>
            <a:r>
              <a:rPr lang="en-US" sz="1100" dirty="0"/>
              <a:t>= interactor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rgbClr val="CC7832"/>
                </a:solidFill>
              </a:rPr>
              <a:t>this</a:t>
            </a:r>
            <a:r>
              <a:rPr lang="en-US" sz="1100" dirty="0" err="1"/>
              <a:t>.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>
                <a:solidFill>
                  <a:srgbClr val="9876AA"/>
                </a:solidFill>
              </a:rPr>
              <a:t> </a:t>
            </a:r>
            <a:r>
              <a:rPr lang="en-US" sz="1100" dirty="0"/>
              <a:t>= </a:t>
            </a:r>
            <a:r>
              <a:rPr lang="en-US" sz="1100" dirty="0" err="1"/>
              <a:t>backgroundExecutor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/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780725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326B9-24E3-B34C-8F83-7ABE09FBF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>
                <a:solidFill>
                  <a:srgbClr val="FFC66D"/>
                </a:solidFill>
              </a:rPr>
              <a:t>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LoginCredentials</a:t>
            </a:r>
            <a:r>
              <a:rPr lang="en-US" sz="1100" dirty="0"/>
              <a:t> input</a:t>
            </a:r>
            <a:r>
              <a:rPr lang="en-US" sz="1100" dirty="0">
                <a:solidFill>
                  <a:srgbClr val="CC7832"/>
                </a:solidFill>
              </a:rPr>
              <a:t>, 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interactor</a:t>
            </a:r>
            <a:r>
              <a:rPr lang="en-US" sz="1100" dirty="0" err="1"/>
              <a:t>.login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B389C5"/>
                </a:solidFill>
              </a:rPr>
              <a:t>input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 err="1">
                <a:solidFill>
                  <a:srgbClr val="B389C5"/>
                </a:solidFill>
              </a:rPr>
              <a:t>loginOutput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 err="1">
                <a:solidFill>
                  <a:srgbClr val="FFC66D"/>
                </a:solidFill>
              </a:rPr>
              <a:t>guestLogin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interactor</a:t>
            </a:r>
            <a:r>
              <a:rPr lang="en-US" sz="1100" dirty="0" err="1"/>
              <a:t>.guestLogin</a:t>
            </a:r>
            <a:r>
              <a:rPr lang="en-US" sz="1100" dirty="0"/>
              <a:t>(</a:t>
            </a:r>
            <a:r>
              <a:rPr lang="en-US" sz="1100" dirty="0" err="1">
                <a:solidFill>
                  <a:srgbClr val="B389C5"/>
                </a:solidFill>
              </a:rPr>
              <a:t>loginOutput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96117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A01B-5C34-604B-9E9C-A294A937A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200" dirty="0">
                <a:solidFill>
                  <a:srgbClr val="CC7832"/>
                </a:solidFill>
              </a:rPr>
              <a:t>public static </a:t>
            </a:r>
            <a:r>
              <a:rPr lang="en-US" sz="1200" dirty="0" err="1"/>
              <a:t>LoginInteractor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FFC66D"/>
                </a:solidFill>
              </a:rPr>
              <a:t>provideLoginInteractor</a:t>
            </a:r>
            <a:r>
              <a:rPr lang="en-US" sz="1200" dirty="0"/>
              <a:t>() {</a:t>
            </a:r>
            <a:br>
              <a:rPr lang="en-US" sz="1200" dirty="0"/>
            </a:br>
            <a:r>
              <a:rPr lang="en-US" sz="1200" dirty="0"/>
              <a:t>  </a:t>
            </a:r>
            <a:r>
              <a:rPr lang="en-US" sz="1200" dirty="0" err="1"/>
              <a:t>LoginInteractor</a:t>
            </a:r>
            <a:r>
              <a:rPr lang="en-US" sz="1200" dirty="0"/>
              <a:t> </a:t>
            </a:r>
            <a:r>
              <a:rPr lang="en-US" sz="1200" dirty="0" err="1"/>
              <a:t>loginInteractor</a:t>
            </a:r>
            <a:r>
              <a:rPr lang="en-US" sz="1200" dirty="0"/>
              <a:t> = </a:t>
            </a:r>
            <a:r>
              <a:rPr lang="en-US" sz="1200" dirty="0">
                <a:solidFill>
                  <a:srgbClr val="CC7832"/>
                </a:solidFill>
              </a:rPr>
              <a:t>new </a:t>
            </a:r>
            <a:r>
              <a:rPr lang="en-US" sz="1200" dirty="0" err="1"/>
              <a:t>LoginInteractorImpl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</a:t>
            </a:r>
            <a:r>
              <a:rPr lang="en-US" sz="1200" dirty="0" err="1"/>
              <a:t>ExecutorService</a:t>
            </a:r>
            <a:r>
              <a:rPr lang="en-US" sz="1200" dirty="0"/>
              <a:t> </a:t>
            </a:r>
            <a:r>
              <a:rPr lang="en-US" sz="1200" dirty="0" err="1"/>
              <a:t>backgroundExecutor</a:t>
            </a:r>
            <a:r>
              <a:rPr lang="en-US" sz="1200" dirty="0"/>
              <a:t> = </a:t>
            </a:r>
            <a:r>
              <a:rPr lang="en-US" sz="1200" dirty="0" err="1"/>
              <a:t>Executors.</a:t>
            </a:r>
            <a:r>
              <a:rPr lang="en-US" sz="1200" i="1" dirty="0" err="1"/>
              <a:t>newSingleThreadExecutor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>
                <a:solidFill>
                  <a:srgbClr val="CC7832"/>
                </a:solidFill>
              </a:rPr>
              <a:t>  return new </a:t>
            </a:r>
            <a:r>
              <a:rPr lang="en-US" sz="1200" dirty="0" err="1"/>
              <a:t>AsyncLoginInteractor</a:t>
            </a:r>
            <a:r>
              <a:rPr lang="en-US" sz="1200" dirty="0"/>
              <a:t>(</a:t>
            </a:r>
            <a:r>
              <a:rPr lang="en-US" sz="1200" dirty="0" err="1"/>
              <a:t>loginInteractor</a:t>
            </a:r>
            <a:r>
              <a:rPr lang="en-US" sz="1200" dirty="0">
                <a:solidFill>
                  <a:srgbClr val="CC7832"/>
                </a:solidFill>
              </a:rPr>
              <a:t>, </a:t>
            </a:r>
            <a:r>
              <a:rPr lang="en-US" sz="1200" dirty="0" err="1"/>
              <a:t>backgroundExecutor</a:t>
            </a:r>
            <a:r>
              <a:rPr lang="en-US" sz="1200" dirty="0"/>
              <a:t>)</a:t>
            </a:r>
            <a:r>
              <a:rPr lang="en-US" sz="1200" dirty="0">
                <a:solidFill>
                  <a:srgbClr val="CC7832"/>
                </a:solidFill>
              </a:rPr>
              <a:t>;</a:t>
            </a:r>
            <a:br>
              <a:rPr lang="en-US" sz="1200" dirty="0">
                <a:solidFill>
                  <a:srgbClr val="CC7832"/>
                </a:solidFill>
              </a:rPr>
            </a:br>
            <a:r>
              <a:rPr 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28558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8E94C-7A09-374D-A283-D0C0E8D2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" y="304271"/>
            <a:ext cx="8694420" cy="5133516"/>
          </a:xfrm>
        </p:spPr>
        <p:txBody>
          <a:bodyPr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MainActivity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Activity implements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button_login_with_credentials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loginWithCredentials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username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inputUsername.getText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password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inputPassword.getText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(username, password);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OnClick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R.id.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button_login_as_guest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loginAsGuest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VISIBLE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loginInteractor.guestLogin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(this);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/>
            </a:b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successfulLogin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message)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message);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failedLogin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(Exception e)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progressBar.setVisibility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View.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GONE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"Login failed.", e);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/>
            </a:b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public void </a:t>
            </a:r>
            <a:r>
              <a:rPr lang="en-US" sz="1000" dirty="0" err="1">
                <a:solidFill>
                  <a:srgbClr val="FFC66D"/>
                </a:solidFill>
              </a:rPr>
              <a:t>loginProgress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CC7832"/>
                </a:solidFill>
              </a:rPr>
              <a:t>double </a:t>
            </a:r>
            <a:r>
              <a:rPr lang="en-US" sz="1000" dirty="0"/>
              <a:t>progress)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FF0000"/>
                </a:solidFill>
              </a:rPr>
              <a:t>--&gt;  </a:t>
            </a:r>
            <a:r>
              <a:rPr lang="en-US" sz="1000" dirty="0" err="1">
                <a:solidFill>
                  <a:srgbClr val="9876AA"/>
                </a:solidFill>
              </a:rPr>
              <a:t>progressBar</a:t>
            </a:r>
            <a:r>
              <a:rPr lang="en-US" sz="1000" dirty="0" err="1"/>
              <a:t>.setProgress</a:t>
            </a:r>
            <a:r>
              <a:rPr lang="en-US" sz="1000" dirty="0"/>
              <a:t>((</a:t>
            </a:r>
            <a:r>
              <a:rPr lang="en-US" sz="1000" dirty="0" err="1">
                <a:solidFill>
                  <a:srgbClr val="CC7832"/>
                </a:solidFill>
              </a:rPr>
              <a:t>int</a:t>
            </a:r>
            <a:r>
              <a:rPr lang="en-US" sz="1000" dirty="0"/>
              <a:t>)(progress * </a:t>
            </a:r>
            <a:r>
              <a:rPr lang="en-US" sz="1000" dirty="0">
                <a:solidFill>
                  <a:srgbClr val="6897BB"/>
                </a:solidFill>
              </a:rPr>
              <a:t>100</a:t>
            </a:r>
            <a:r>
              <a:rPr lang="en-US" sz="1000" dirty="0"/>
              <a:t>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LOG_TAG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Double.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 * 100));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016109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8CF813-4A21-684D-AB9A-8C7256C2C602}"/>
              </a:ext>
            </a:extLst>
          </p:cNvPr>
          <p:cNvSpPr txBox="1"/>
          <p:nvPr/>
        </p:nvSpPr>
        <p:spPr>
          <a:xfrm>
            <a:off x="533401" y="2565112"/>
            <a:ext cx="8427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Caused by: </a:t>
            </a:r>
            <a:r>
              <a:rPr lang="en-US" sz="16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android.view.ViewRootImpl$</a:t>
            </a:r>
            <a:r>
              <a:rPr lang="en-US" sz="1600" b="1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CalledFromWrongThreadException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</a:p>
          <a:p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Only the original thread that created a view hierarchy can touch </a:t>
            </a:r>
          </a:p>
          <a:p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its views. </a:t>
            </a:r>
          </a:p>
        </p:txBody>
      </p:sp>
    </p:spTree>
    <p:extLst>
      <p:ext uri="{BB962C8B-B14F-4D97-AF65-F5344CB8AC3E}">
        <p14:creationId xmlns:p14="http://schemas.microsoft.com/office/powerpoint/2010/main" val="15758583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053D-C3B6-F443-9EAE-653F68D00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rgbClr val="CC7832"/>
                </a:solidFill>
              </a:rPr>
              <a:t>public class </a:t>
            </a:r>
            <a:r>
              <a:rPr lang="en-US" sz="1100" dirty="0" err="1"/>
              <a:t>ForegroundLoginOutput</a:t>
            </a:r>
            <a:r>
              <a:rPr lang="en-US" sz="1100" dirty="0"/>
              <a:t> </a:t>
            </a:r>
            <a:r>
              <a:rPr lang="en-US" sz="1100" dirty="0">
                <a:solidFill>
                  <a:srgbClr val="CC7832"/>
                </a:solidFill>
              </a:rPr>
              <a:t>implements </a:t>
            </a:r>
            <a:r>
              <a:rPr lang="en-US" sz="1100" dirty="0" err="1"/>
              <a:t>LoginOutput</a:t>
            </a:r>
            <a:r>
              <a:rPr lang="en-US" sz="1100" dirty="0"/>
              <a:t> {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successfulLogin</a:t>
            </a:r>
            <a:r>
              <a:rPr lang="en-US" sz="1100" dirty="0"/>
              <a:t>(String message)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loginOutput.successfulLogin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(message));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failedLogin</a:t>
            </a:r>
            <a:r>
              <a:rPr lang="en-US" sz="1100" dirty="0"/>
              <a:t>(Exception e)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loginOutput.failedLogin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loginProgress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double </a:t>
            </a:r>
            <a:r>
              <a:rPr lang="en-US" sz="1100" dirty="0"/>
              <a:t>progress)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loginOutput.loginProgress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r>
              <a:rPr lang="en-US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209422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053D-C3B6-F443-9EAE-653F68D00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CC7832"/>
                </a:solidFill>
              </a:rPr>
              <a:t>private 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>
                <a:solidFill>
                  <a:srgbClr val="9876AA"/>
                </a:solidFill>
              </a:rPr>
              <a:t>loginOutput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private final </a:t>
            </a:r>
            <a:r>
              <a:rPr lang="en-US" sz="1100" dirty="0"/>
              <a:t>Executor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public </a:t>
            </a:r>
            <a:r>
              <a:rPr lang="en-US" sz="1100" dirty="0" err="1">
                <a:solidFill>
                  <a:srgbClr val="FFC66D"/>
                </a:solidFill>
              </a:rPr>
              <a:t>ForegroundLoginOutput</a:t>
            </a:r>
            <a:r>
              <a:rPr lang="en-US" sz="1100" dirty="0"/>
              <a:t>(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/>
              <a:t>Executor </a:t>
            </a:r>
            <a:r>
              <a:rPr lang="en-US" sz="1100" dirty="0" err="1"/>
              <a:t>foregroundExecutor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CC7832"/>
                </a:solidFill>
              </a:rPr>
              <a:t>this</a:t>
            </a:r>
            <a:r>
              <a:rPr lang="en-US" sz="1100" dirty="0" err="1"/>
              <a:t>.</a:t>
            </a:r>
            <a:r>
              <a:rPr lang="en-US" sz="1100" dirty="0" err="1">
                <a:solidFill>
                  <a:srgbClr val="9876AA"/>
                </a:solidFill>
              </a:rPr>
              <a:t>loginOutput</a:t>
            </a:r>
            <a:r>
              <a:rPr lang="en-US" sz="1100" dirty="0">
                <a:solidFill>
                  <a:srgbClr val="9876AA"/>
                </a:solidFill>
              </a:rPr>
              <a:t> </a:t>
            </a:r>
            <a:r>
              <a:rPr lang="en-US" sz="1100" dirty="0"/>
              <a:t>= </a:t>
            </a:r>
            <a:r>
              <a:rPr lang="en-US" sz="1100" dirty="0" err="1"/>
              <a:t>loginOutput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rgbClr val="CC7832"/>
                </a:solidFill>
              </a:rPr>
              <a:t>this</a:t>
            </a:r>
            <a:r>
              <a:rPr lang="en-US" sz="1100" dirty="0" err="1"/>
              <a:t>.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>
                <a:solidFill>
                  <a:srgbClr val="9876AA"/>
                </a:solidFill>
              </a:rPr>
              <a:t> </a:t>
            </a:r>
            <a:r>
              <a:rPr lang="en-US" sz="1100" dirty="0"/>
              <a:t>= </a:t>
            </a:r>
            <a:r>
              <a:rPr lang="en-US" sz="1100" dirty="0" err="1"/>
              <a:t>foregroundExecutor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void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successfulLogin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(String message)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loginOutput.successfulLogin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(message));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void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failedLogin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(Exception e)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loginOutput.failedLogin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(e));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void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loginProgress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(double progress)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loginOutput.loginProgress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(progress));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626442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053D-C3B6-F443-9EAE-653F68D00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successfulLogin</a:t>
            </a:r>
            <a:r>
              <a:rPr lang="en-US" sz="1100" dirty="0"/>
              <a:t>(String message)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loginOutput</a:t>
            </a:r>
            <a:r>
              <a:rPr lang="en-US" sz="1100" dirty="0" err="1"/>
              <a:t>.successfulLogin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B389C5"/>
                </a:solidFill>
              </a:rPr>
              <a:t>message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failedLogin</a:t>
            </a:r>
            <a:r>
              <a:rPr lang="en-US" sz="1100" dirty="0"/>
              <a:t>(Exception e)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loginOutput</a:t>
            </a:r>
            <a:r>
              <a:rPr lang="en-US" sz="1100" dirty="0" err="1"/>
              <a:t>.failedLogin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B389C5"/>
                </a:solidFill>
              </a:rPr>
              <a:t>e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void </a:t>
            </a:r>
            <a:r>
              <a:rPr lang="en-US" sz="1100" dirty="0" err="1">
                <a:solidFill>
                  <a:srgbClr val="FFC66D"/>
                </a:solidFill>
              </a:rPr>
              <a:t>loginProgress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double </a:t>
            </a:r>
            <a:r>
              <a:rPr lang="en-US" sz="1100" dirty="0"/>
              <a:t>progress)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loginOutput</a:t>
            </a:r>
            <a:r>
              <a:rPr lang="en-US" sz="1100" dirty="0" err="1"/>
              <a:t>.loginProgress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B389C5"/>
                </a:solidFill>
              </a:rPr>
              <a:t>progress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84740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71CCD-17D1-654F-B451-0E6236E4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rgbClr val="CC7832"/>
                </a:solidFill>
              </a:rPr>
              <a:t>public final class </a:t>
            </a:r>
            <a:r>
              <a:rPr lang="en-US" sz="1100" dirty="0" err="1"/>
              <a:t>AsyncLoginInteractor</a:t>
            </a:r>
            <a:r>
              <a:rPr lang="en-US" sz="1100" dirty="0"/>
              <a:t> </a:t>
            </a:r>
            <a:r>
              <a:rPr lang="en-US" sz="1100" dirty="0">
                <a:solidFill>
                  <a:srgbClr val="CC7832"/>
                </a:solidFill>
              </a:rPr>
              <a:t>implements </a:t>
            </a:r>
            <a:r>
              <a:rPr lang="en-US" sz="1100" dirty="0" err="1"/>
              <a:t>LoginInteractor</a:t>
            </a:r>
            <a:r>
              <a:rPr lang="en-US" sz="1100" dirty="0"/>
              <a:t> {</a:t>
            </a: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private final </a:t>
            </a:r>
            <a:r>
              <a:rPr lang="en-US" sz="1100" dirty="0"/>
              <a:t>Executor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 err="1">
                <a:solidFill>
                  <a:srgbClr val="FFC66D"/>
                </a:solidFill>
              </a:rPr>
              <a:t>AsyncLoginInteractor</a:t>
            </a:r>
            <a:r>
              <a:rPr lang="en-US" sz="1100" dirty="0"/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                   </a:t>
            </a:r>
            <a:r>
              <a:rPr lang="en-US" sz="1100" dirty="0"/>
              <a:t>Executor </a:t>
            </a:r>
            <a:r>
              <a:rPr lang="en-US" sz="1100" dirty="0" err="1"/>
              <a:t>foregroundExecutor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                 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rgbClr val="CC7832"/>
                </a:solidFill>
              </a:rPr>
              <a:t>this</a:t>
            </a:r>
            <a:r>
              <a:rPr lang="en-US" sz="1100" dirty="0" err="1"/>
              <a:t>.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>
                <a:solidFill>
                  <a:srgbClr val="9876AA"/>
                </a:solidFill>
              </a:rPr>
              <a:t> </a:t>
            </a:r>
            <a:r>
              <a:rPr lang="en-US" sz="1100" dirty="0"/>
              <a:t>= </a:t>
            </a:r>
            <a:r>
              <a:rPr lang="en-US" sz="1100" dirty="0" err="1"/>
              <a:t>foregroundExecutor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new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new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backgroundExecutor.execute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(() -&gt;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foregroundLoginOutput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479111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71CCD-17D1-654F-B451-0E6236E4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AsyncLoginInteractor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Executor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foregroundExecutor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backgroundExecutor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>
                <a:solidFill>
                  <a:srgbClr val="FFC66D"/>
                </a:solidFill>
              </a:rPr>
              <a:t>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LoginCredentials</a:t>
            </a:r>
            <a:r>
              <a:rPr lang="en-US" sz="1100" dirty="0"/>
              <a:t> input</a:t>
            </a:r>
            <a:r>
              <a:rPr lang="en-US" sz="1100" dirty="0">
                <a:solidFill>
                  <a:srgbClr val="CC7832"/>
                </a:solidFill>
              </a:rPr>
              <a:t>, 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/>
              <a:t>ForegroundLoginOutput</a:t>
            </a:r>
            <a:r>
              <a:rPr lang="en-US" sz="1100" dirty="0"/>
              <a:t> </a:t>
            </a:r>
            <a:r>
              <a:rPr lang="en-US" sz="1100" dirty="0" err="1"/>
              <a:t>foregroundLoginOutput</a:t>
            </a:r>
            <a:r>
              <a:rPr lang="en-US" sz="1100" dirty="0"/>
              <a:t> = </a:t>
            </a:r>
            <a:br>
              <a:rPr lang="en-US" sz="1100" dirty="0"/>
            </a:br>
            <a:r>
              <a:rPr lang="en-US" sz="1100" dirty="0"/>
              <a:t>              </a:t>
            </a:r>
            <a:r>
              <a:rPr lang="en-US" sz="1100" dirty="0">
                <a:solidFill>
                  <a:srgbClr val="CC7832"/>
                </a:solidFill>
              </a:rPr>
              <a:t>new </a:t>
            </a:r>
            <a:r>
              <a:rPr lang="en-US" sz="1100" dirty="0" err="1"/>
              <a:t>ForegroundLoginOutput</a:t>
            </a:r>
            <a:r>
              <a:rPr lang="en-US" sz="1100" dirty="0"/>
              <a:t>(</a:t>
            </a:r>
            <a:r>
              <a:rPr lang="en-US" sz="1100" dirty="0" err="1"/>
              <a:t>loginOutput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/>
              <a:t>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interactor</a:t>
            </a:r>
            <a:r>
              <a:rPr lang="en-US" sz="1100" dirty="0" err="1"/>
              <a:t>.login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B389C5"/>
                </a:solidFill>
              </a:rPr>
              <a:t>input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 err="1">
                <a:solidFill>
                  <a:srgbClr val="B389C5"/>
                </a:solidFill>
              </a:rPr>
              <a:t>foregroundLoginOutput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 </a:t>
            </a:r>
            <a:r>
              <a:rPr lang="en-US" sz="1100" dirty="0">
                <a:solidFill>
                  <a:srgbClr val="BBB529"/>
                </a:solidFill>
              </a:rPr>
              <a:t>@Override</a:t>
            </a:r>
            <a:br>
              <a:rPr lang="en-US" sz="1100" dirty="0">
                <a:solidFill>
                  <a:srgbClr val="BBB529"/>
                </a:solidFill>
              </a:rPr>
            </a:br>
            <a:r>
              <a:rPr lang="en-US" sz="1100" dirty="0">
                <a:solidFill>
                  <a:srgbClr val="BBB529"/>
                </a:solidFill>
              </a:rPr>
              <a:t>  </a:t>
            </a:r>
            <a:r>
              <a:rPr lang="en-US" sz="1100" dirty="0">
                <a:solidFill>
                  <a:srgbClr val="CC7832"/>
                </a:solidFill>
              </a:rPr>
              <a:t>public final void </a:t>
            </a:r>
            <a:r>
              <a:rPr lang="en-US" sz="1100" dirty="0" err="1">
                <a:solidFill>
                  <a:srgbClr val="FFC66D"/>
                </a:solidFill>
              </a:rPr>
              <a:t>guestLogin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CC7832"/>
                </a:solidFill>
              </a:rPr>
              <a:t>final </a:t>
            </a:r>
            <a:r>
              <a:rPr lang="en-US" sz="1100" dirty="0" err="1"/>
              <a:t>LoginOutput</a:t>
            </a:r>
            <a:r>
              <a:rPr lang="en-US" sz="1100" dirty="0"/>
              <a:t> </a:t>
            </a:r>
            <a:r>
              <a:rPr lang="en-US" sz="1100" dirty="0" err="1"/>
              <a:t>loginOutput</a:t>
            </a:r>
            <a:r>
              <a:rPr lang="en-US" sz="1100" dirty="0"/>
              <a:t>) {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dirty="0" err="1"/>
              <a:t>ForegroundLoginOutput</a:t>
            </a:r>
            <a:r>
              <a:rPr lang="en-US" sz="1100" dirty="0"/>
              <a:t> </a:t>
            </a:r>
            <a:r>
              <a:rPr lang="en-US" sz="1100" dirty="0" err="1"/>
              <a:t>foregroundLoginOutput</a:t>
            </a:r>
            <a:r>
              <a:rPr lang="en-US" sz="1100" dirty="0"/>
              <a:t> = </a:t>
            </a:r>
            <a:br>
              <a:rPr lang="en-US" sz="1100" dirty="0"/>
            </a:br>
            <a:r>
              <a:rPr lang="en-US" sz="1100" dirty="0"/>
              <a:t>              </a:t>
            </a:r>
            <a:r>
              <a:rPr lang="en-US" sz="1100" dirty="0">
                <a:solidFill>
                  <a:srgbClr val="CC7832"/>
                </a:solidFill>
              </a:rPr>
              <a:t>new </a:t>
            </a:r>
            <a:r>
              <a:rPr lang="en-US" sz="1100" dirty="0" err="1"/>
              <a:t>ForegroundLoginOutput</a:t>
            </a:r>
            <a:r>
              <a:rPr lang="en-US" sz="1100" dirty="0"/>
              <a:t>(</a:t>
            </a:r>
            <a:r>
              <a:rPr lang="en-US" sz="1100" dirty="0" err="1"/>
              <a:t>loginOutput</a:t>
            </a:r>
            <a:r>
              <a:rPr lang="en-US" sz="1100" dirty="0">
                <a:solidFill>
                  <a:srgbClr val="CC7832"/>
                </a:solidFill>
              </a:rPr>
              <a:t>, </a:t>
            </a:r>
            <a:r>
              <a:rPr lang="en-US" sz="1100" dirty="0" err="1">
                <a:solidFill>
                  <a:srgbClr val="9876AA"/>
                </a:solidFill>
              </a:rPr>
              <a:t>foregroundExecutor</a:t>
            </a:r>
            <a:r>
              <a:rPr lang="en-US" sz="1100" dirty="0"/>
              <a:t>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  </a:t>
            </a:r>
            <a:r>
              <a:rPr lang="en-US" sz="1100" dirty="0" err="1">
                <a:solidFill>
                  <a:srgbClr val="9876AA"/>
                </a:solidFill>
              </a:rPr>
              <a:t>backgroundExecutor</a:t>
            </a:r>
            <a:r>
              <a:rPr lang="en-US" sz="1100" dirty="0" err="1"/>
              <a:t>.execute</a:t>
            </a:r>
            <a:r>
              <a:rPr lang="en-US" sz="1100" dirty="0"/>
              <a:t>(() -&gt; </a:t>
            </a:r>
            <a:r>
              <a:rPr lang="en-US" sz="1100" dirty="0" err="1">
                <a:solidFill>
                  <a:srgbClr val="9876AA"/>
                </a:solidFill>
              </a:rPr>
              <a:t>interactor</a:t>
            </a:r>
            <a:r>
              <a:rPr lang="en-US" sz="1100" dirty="0" err="1"/>
              <a:t>.guestLogin</a:t>
            </a:r>
            <a:r>
              <a:rPr lang="en-US" sz="1100" dirty="0"/>
              <a:t>(</a:t>
            </a:r>
            <a:r>
              <a:rPr lang="en-US" sz="1100" dirty="0" err="1">
                <a:solidFill>
                  <a:srgbClr val="B389C5"/>
                </a:solidFill>
              </a:rPr>
              <a:t>foregroundLoginOutput</a:t>
            </a:r>
            <a:r>
              <a:rPr lang="en-US" sz="1100" dirty="0"/>
              <a:t>))</a:t>
            </a:r>
            <a:r>
              <a:rPr lang="en-US" sz="1100" dirty="0">
                <a:solidFill>
                  <a:srgbClr val="CC7832"/>
                </a:solidFill>
              </a:rPr>
              <a:t>;</a:t>
            </a:r>
            <a:br>
              <a:rPr lang="en-US" sz="1100" dirty="0">
                <a:solidFill>
                  <a:srgbClr val="CC7832"/>
                </a:solidFill>
              </a:rPr>
            </a:br>
            <a:r>
              <a:rPr lang="en-US" sz="1100" dirty="0">
                <a:solidFill>
                  <a:srgbClr val="CC7832"/>
                </a:solidFill>
              </a:rPr>
              <a:t>  </a:t>
            </a:r>
            <a:r>
              <a:rPr lang="en-US" sz="1100" dirty="0"/>
              <a:t>}</a:t>
            </a:r>
            <a:b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94643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DB93-21A1-B14C-B1E8-F789EF4E563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4790" y="543184"/>
            <a:ext cx="7927975" cy="808037"/>
          </a:xfrm>
        </p:spPr>
        <p:txBody>
          <a:bodyPr/>
          <a:lstStyle/>
          <a:p>
            <a:r>
              <a:rPr lang="en-US" dirty="0"/>
              <a:t>Annotation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3C72-1ADF-BF45-B331-F02D7C96CF4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7490" y="1863246"/>
            <a:ext cx="7915275" cy="127335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Scan and </a:t>
            </a:r>
            <a:r>
              <a:rPr lang="en-US" sz="1800" i="1" dirty="0"/>
              <a:t>process</a:t>
            </a:r>
            <a:r>
              <a:rPr lang="en-US" sz="1800" dirty="0"/>
              <a:t> for annotations at compile time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Only able to analyze existing, or generate new files*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1B31E1-395F-8C42-9259-BD7D60842322}"/>
              </a:ext>
            </a:extLst>
          </p:cNvPr>
          <p:cNvSpPr txBox="1"/>
          <p:nvPr/>
        </p:nvSpPr>
        <p:spPr>
          <a:xfrm>
            <a:off x="597490" y="3340212"/>
            <a:ext cx="857927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Dagger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AABE6-4432-F148-B207-2D81F084D97F}"/>
              </a:ext>
            </a:extLst>
          </p:cNvPr>
          <p:cNvSpPr txBox="1"/>
          <p:nvPr/>
        </p:nvSpPr>
        <p:spPr>
          <a:xfrm>
            <a:off x="896610" y="3648630"/>
            <a:ext cx="111761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AutoValue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C4E0B-56CA-584C-A1B8-022E589973FA}"/>
              </a:ext>
            </a:extLst>
          </p:cNvPr>
          <p:cNvSpPr txBox="1"/>
          <p:nvPr/>
        </p:nvSpPr>
        <p:spPr>
          <a:xfrm>
            <a:off x="1361739" y="3957048"/>
            <a:ext cx="891591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Lambok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757725-743C-7D40-B467-4815051967B2}"/>
              </a:ext>
            </a:extLst>
          </p:cNvPr>
          <p:cNvSpPr txBox="1"/>
          <p:nvPr/>
        </p:nvSpPr>
        <p:spPr>
          <a:xfrm>
            <a:off x="1696927" y="4265466"/>
            <a:ext cx="1112805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ButterKnife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84EF91-2E7A-8141-9115-0F2B3D9CE0CF}"/>
              </a:ext>
            </a:extLst>
          </p:cNvPr>
          <p:cNvSpPr txBox="1"/>
          <p:nvPr/>
        </p:nvSpPr>
        <p:spPr>
          <a:xfrm>
            <a:off x="2014224" y="4573884"/>
            <a:ext cx="342914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Spring (where exactly, </a:t>
            </a:r>
            <a:r>
              <a:rPr lang="en-US" dirty="0" err="1"/>
              <a:t>Dejan</a:t>
            </a:r>
            <a:r>
              <a:rPr lang="en-US" dirty="0"/>
              <a:t> </a:t>
            </a:r>
            <a:r>
              <a:rPr lang="en-US" dirty="0" err="1"/>
              <a:t>Jankov</a:t>
            </a:r>
            <a:r>
              <a:rPr lang="en-US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5AFEED-0944-A047-A27F-5879612BBB59}"/>
              </a:ext>
            </a:extLst>
          </p:cNvPr>
          <p:cNvSpPr txBox="1"/>
          <p:nvPr/>
        </p:nvSpPr>
        <p:spPr>
          <a:xfrm>
            <a:off x="2253329" y="4882302"/>
            <a:ext cx="952505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………….</a:t>
            </a:r>
          </a:p>
        </p:txBody>
      </p:sp>
    </p:spTree>
    <p:extLst>
      <p:ext uri="{BB962C8B-B14F-4D97-AF65-F5344CB8AC3E}">
        <p14:creationId xmlns:p14="http://schemas.microsoft.com/office/powerpoint/2010/main" val="20831953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inal_5c9c09dcd6b5e200145dee67_122358">
            <a:hlinkClick r:id="" action="ppaction://media"/>
            <a:extLst>
              <a:ext uri="{FF2B5EF4-FFF2-40B4-BE49-F238E27FC236}">
                <a16:creationId xmlns:a16="http://schemas.microsoft.com/office/drawing/2014/main" id="{6AA82307-99C4-FC4D-BF90-C17F0AEE18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037" b="16800"/>
          <a:stretch/>
        </p:blipFill>
        <p:spPr>
          <a:xfrm>
            <a:off x="0" y="1053084"/>
            <a:ext cx="9144000" cy="36088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0484AF-13E6-8B42-8FAF-9A41E4F3C739}"/>
              </a:ext>
            </a:extLst>
          </p:cNvPr>
          <p:cNvSpPr txBox="1"/>
          <p:nvPr/>
        </p:nvSpPr>
        <p:spPr>
          <a:xfrm>
            <a:off x="3094672" y="5314890"/>
            <a:ext cx="2954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Snoop is satisfied</a:t>
            </a:r>
          </a:p>
        </p:txBody>
      </p:sp>
    </p:spTree>
    <p:extLst>
      <p:ext uri="{BB962C8B-B14F-4D97-AF65-F5344CB8AC3E}">
        <p14:creationId xmlns:p14="http://schemas.microsoft.com/office/powerpoint/2010/main" val="404889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D27462-DF9C-6840-8987-BE6701A99F75}"/>
              </a:ext>
            </a:extLst>
          </p:cNvPr>
          <p:cNvSpPr txBox="1"/>
          <p:nvPr/>
        </p:nvSpPr>
        <p:spPr>
          <a:xfrm>
            <a:off x="556595" y="2488168"/>
            <a:ext cx="2207656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/>
              <a:t>Also my tech lead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7696DC-37E3-2544-809F-775AF4F98C67}"/>
              </a:ext>
            </a:extLst>
          </p:cNvPr>
          <p:cNvSpPr txBox="1"/>
          <p:nvPr/>
        </p:nvSpPr>
        <p:spPr>
          <a:xfrm>
            <a:off x="556595" y="2796586"/>
            <a:ext cx="917239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/>
              <a:t>Simple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ACB137-1474-E54F-8145-BBEAB56D0DA9}"/>
              </a:ext>
            </a:extLst>
          </p:cNvPr>
          <p:cNvSpPr txBox="1"/>
          <p:nvPr/>
        </p:nvSpPr>
        <p:spPr>
          <a:xfrm>
            <a:off x="556595" y="3415598"/>
            <a:ext cx="1311578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</a:rPr>
              <a:t>Repetitive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BCA344-F480-8F4B-BEE6-40EF17BDE11C}"/>
              </a:ext>
            </a:extLst>
          </p:cNvPr>
          <p:cNvSpPr txBox="1"/>
          <p:nvPr/>
        </p:nvSpPr>
        <p:spPr>
          <a:xfrm>
            <a:off x="556595" y="3721840"/>
            <a:ext cx="2473754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Repetitive test cases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8EAE09-3F6A-634C-8AB4-659ED90F5981}"/>
              </a:ext>
            </a:extLst>
          </p:cNvPr>
          <p:cNvSpPr txBox="1"/>
          <p:nvPr/>
        </p:nvSpPr>
        <p:spPr>
          <a:xfrm>
            <a:off x="556595" y="3105004"/>
            <a:ext cx="4910319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>
                <a:solidFill>
                  <a:srgbClr val="92D050"/>
                </a:solidFill>
              </a:rPr>
              <a:t>Testable</a:t>
            </a:r>
            <a:r>
              <a:rPr lang="en-US" sz="1800" dirty="0"/>
              <a:t> with </a:t>
            </a:r>
            <a:r>
              <a:rPr lang="en-US" sz="1800" dirty="0">
                <a:solidFill>
                  <a:srgbClr val="FFFF00"/>
                </a:solidFill>
              </a:rPr>
              <a:t>advanced Mockito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69F1DD-4690-0044-9EA2-D8E761AD9A2F}"/>
              </a:ext>
            </a:extLst>
          </p:cNvPr>
          <p:cNvSpPr txBox="1"/>
          <p:nvPr/>
        </p:nvSpPr>
        <p:spPr>
          <a:xfrm>
            <a:off x="556595" y="4060176"/>
            <a:ext cx="4507965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800" dirty="0"/>
              <a:t>Tech Lead: let find solution by Monday</a:t>
            </a:r>
          </a:p>
        </p:txBody>
      </p:sp>
    </p:spTree>
    <p:extLst>
      <p:ext uri="{BB962C8B-B14F-4D97-AF65-F5344CB8AC3E}">
        <p14:creationId xmlns:p14="http://schemas.microsoft.com/office/powerpoint/2010/main" val="395905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  <p:bldP spid="4" grpId="0"/>
      <p:bldP spid="4" grpId="1"/>
      <p:bldP spid="6" grpId="0"/>
      <p:bldP spid="6" grpId="1"/>
      <p:bldP spid="7" grpId="0"/>
      <p:bldP spid="7" grpId="1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D97447-4808-6E4F-88D3-677A39A309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22" r="-693"/>
          <a:stretch/>
        </p:blipFill>
        <p:spPr>
          <a:xfrm>
            <a:off x="-85060" y="0"/>
            <a:ext cx="9303488" cy="57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692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rgbClr val="CC7832"/>
                </a:solidFill>
              </a:rPr>
              <a:t>public class </a:t>
            </a:r>
            <a:r>
              <a:rPr lang="en-US" sz="1000" dirty="0" err="1"/>
              <a:t>AuraInteractorProcessor</a:t>
            </a:r>
            <a:r>
              <a:rPr lang="en-US" sz="1000" dirty="0"/>
              <a:t> </a:t>
            </a:r>
            <a:r>
              <a:rPr lang="en-US" sz="1000" dirty="0">
                <a:solidFill>
                  <a:srgbClr val="CC7832"/>
                </a:solidFill>
              </a:rPr>
              <a:t>extends </a:t>
            </a:r>
            <a:r>
              <a:rPr lang="en-US" sz="1000" dirty="0" err="1"/>
              <a:t>AbstractProcessor</a:t>
            </a:r>
            <a:r>
              <a:rPr lang="en-US" sz="1000" dirty="0"/>
              <a:t> {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BBB529"/>
                </a:solidFill>
              </a:rPr>
              <a:t>  </a:t>
            </a:r>
            <a:r>
              <a:rPr lang="en-US" sz="1000" dirty="0">
                <a:solidFill>
                  <a:srgbClr val="CC7832"/>
                </a:solidFill>
              </a:rPr>
              <a:t>public synchronized void </a:t>
            </a:r>
            <a:r>
              <a:rPr lang="en-US" sz="1000" dirty="0" err="1">
                <a:solidFill>
                  <a:srgbClr val="FFC66D"/>
                </a:solidFill>
              </a:rPr>
              <a:t>init</a:t>
            </a:r>
            <a:r>
              <a:rPr lang="en-US" sz="1000" dirty="0"/>
              <a:t>(</a:t>
            </a:r>
            <a:r>
              <a:rPr lang="en-US" sz="1000" dirty="0" err="1"/>
              <a:t>ProcessingEnvironment</a:t>
            </a:r>
            <a:r>
              <a:rPr lang="en-US" sz="1000" dirty="0"/>
              <a:t> </a:t>
            </a:r>
            <a:r>
              <a:rPr lang="en-US" sz="1000" dirty="0" err="1"/>
              <a:t>processingEnvironment</a:t>
            </a:r>
            <a:r>
              <a:rPr lang="en-US" sz="1000" dirty="0"/>
              <a:t>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>
                <a:solidFill>
                  <a:srgbClr val="CC7832"/>
                </a:solidFill>
              </a:rPr>
              <a:t>super</a:t>
            </a:r>
            <a:r>
              <a:rPr lang="en-US" sz="1000" dirty="0" err="1"/>
              <a:t>.init</a:t>
            </a:r>
            <a:r>
              <a:rPr lang="en-US" sz="1000" dirty="0"/>
              <a:t>(</a:t>
            </a:r>
            <a:r>
              <a:rPr lang="en-US" sz="1000" dirty="0" err="1"/>
              <a:t>processingEnvironment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BBB529"/>
                </a:solidFill>
              </a:rPr>
              <a:t>  </a:t>
            </a:r>
            <a:r>
              <a:rPr lang="en-US" sz="1000" dirty="0">
                <a:solidFill>
                  <a:srgbClr val="CC7832"/>
                </a:solidFill>
              </a:rPr>
              <a:t>public </a:t>
            </a:r>
            <a:r>
              <a:rPr lang="en-US" sz="1000" dirty="0" err="1">
                <a:solidFill>
                  <a:srgbClr val="CC7832"/>
                </a:solidFill>
              </a:rPr>
              <a:t>boolean</a:t>
            </a:r>
            <a:r>
              <a:rPr lang="en-US" sz="1000" dirty="0">
                <a:solidFill>
                  <a:srgbClr val="CC7832"/>
                </a:solidFill>
              </a:rPr>
              <a:t> </a:t>
            </a:r>
            <a:r>
              <a:rPr lang="en-US" sz="1000" dirty="0">
                <a:solidFill>
                  <a:srgbClr val="FFC66D"/>
                </a:solidFill>
              </a:rPr>
              <a:t>process</a:t>
            </a:r>
            <a:r>
              <a:rPr lang="en-US" sz="1000" dirty="0"/>
              <a:t>(Set&lt;? </a:t>
            </a:r>
            <a:r>
              <a:rPr lang="en-US" sz="1000" dirty="0">
                <a:solidFill>
                  <a:srgbClr val="CC7832"/>
                </a:solidFill>
              </a:rPr>
              <a:t>extends </a:t>
            </a:r>
            <a:r>
              <a:rPr lang="en-US" sz="1000" dirty="0" err="1"/>
              <a:t>TypeElement</a:t>
            </a:r>
            <a:r>
              <a:rPr lang="en-US" sz="1000" dirty="0"/>
              <a:t>&gt; set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RoundEnvironment</a:t>
            </a:r>
            <a:r>
              <a:rPr lang="en-US" sz="1000" dirty="0"/>
              <a:t> </a:t>
            </a:r>
            <a:r>
              <a:rPr lang="en-US" sz="1000" dirty="0" err="1"/>
              <a:t>roundEnvironment</a:t>
            </a:r>
            <a:r>
              <a:rPr lang="en-US" sz="1000" dirty="0"/>
              <a:t>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rgbClr val="CC7832"/>
                </a:solidFill>
              </a:rPr>
              <a:t>return false;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BBB529"/>
                </a:solidFill>
              </a:rPr>
              <a:t>  </a:t>
            </a:r>
            <a:r>
              <a:rPr lang="en-US" sz="1000" dirty="0">
                <a:solidFill>
                  <a:srgbClr val="CC7832"/>
                </a:solidFill>
              </a:rPr>
              <a:t>public </a:t>
            </a:r>
            <a:r>
              <a:rPr lang="en-US" sz="1000" dirty="0"/>
              <a:t>Set&lt;String&gt; </a:t>
            </a:r>
            <a:r>
              <a:rPr lang="en-US" sz="1000" dirty="0" err="1">
                <a:solidFill>
                  <a:srgbClr val="FFC66D"/>
                </a:solidFill>
              </a:rPr>
              <a:t>getSupportedAnnotationTypes</a:t>
            </a:r>
            <a:r>
              <a:rPr lang="en-US" sz="1000" dirty="0"/>
              <a:t>()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rgbClr val="CC7832"/>
                </a:solidFill>
              </a:rPr>
              <a:t>return </a:t>
            </a:r>
            <a:r>
              <a:rPr lang="en-US" sz="1000" dirty="0" err="1"/>
              <a:t>Collections.</a:t>
            </a:r>
            <a:r>
              <a:rPr lang="en-US" sz="1000" i="1" dirty="0" err="1"/>
              <a:t>singleton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   </a:t>
            </a:r>
            <a:r>
              <a:rPr lang="en-US" sz="1000" dirty="0" err="1">
                <a:solidFill>
                  <a:srgbClr val="BBB529"/>
                </a:solidFill>
              </a:rPr>
              <a:t>AuraInteractor</a:t>
            </a:r>
            <a:r>
              <a:rPr lang="en-US" sz="1000" dirty="0" err="1"/>
              <a:t>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 err="1"/>
              <a:t>.getCanonicalName</a:t>
            </a:r>
            <a:r>
              <a:rPr lang="en-US" sz="1000" dirty="0"/>
              <a:t>()</a:t>
            </a:r>
            <a:br>
              <a:rPr lang="en-US" sz="1000" dirty="0"/>
            </a:br>
            <a:r>
              <a:rPr lang="en-US" sz="1000" dirty="0"/>
              <a:t>    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2000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16104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class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AuraInteractorProcessor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extends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AbstractProcessor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super.init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process(Set&lt;? extends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set,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return false;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BBB529"/>
                </a:solidFill>
              </a:rPr>
              <a:t>@Override</a:t>
            </a:r>
            <a:br>
              <a:rPr lang="en-US" sz="1000" dirty="0">
                <a:solidFill>
                  <a:srgbClr val="BBB529"/>
                </a:solidFill>
              </a:rPr>
            </a:br>
            <a:r>
              <a:rPr lang="en-US" sz="1000" dirty="0">
                <a:solidFill>
                  <a:srgbClr val="BBB529"/>
                </a:solidFill>
              </a:rPr>
              <a:t>  </a:t>
            </a:r>
            <a:r>
              <a:rPr lang="en-US" sz="1000" dirty="0">
                <a:solidFill>
                  <a:srgbClr val="CC7832"/>
                </a:solidFill>
              </a:rPr>
              <a:t>public </a:t>
            </a:r>
            <a:r>
              <a:rPr lang="en-US" sz="1000" dirty="0"/>
              <a:t>Set&lt;String&gt; </a:t>
            </a:r>
            <a:r>
              <a:rPr lang="en-US" sz="1000" dirty="0" err="1">
                <a:solidFill>
                  <a:srgbClr val="FFC66D"/>
                </a:solidFill>
              </a:rPr>
              <a:t>getSupportedAnnotationTypes</a:t>
            </a:r>
            <a:r>
              <a:rPr lang="en-US" sz="1000" dirty="0"/>
              <a:t>()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rgbClr val="CC7832"/>
                </a:solidFill>
              </a:rPr>
              <a:t>return </a:t>
            </a:r>
            <a:r>
              <a:rPr lang="en-US" sz="1000" dirty="0" err="1"/>
              <a:t>Collections.</a:t>
            </a:r>
            <a:r>
              <a:rPr lang="en-US" sz="1000" i="1" dirty="0" err="1"/>
              <a:t>singleton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   </a:t>
            </a:r>
            <a:r>
              <a:rPr lang="en-US" sz="1000" dirty="0" err="1">
                <a:solidFill>
                  <a:srgbClr val="BBB529"/>
                </a:solidFill>
              </a:rPr>
              <a:t>AuraInteractor</a:t>
            </a:r>
            <a:r>
              <a:rPr lang="en-US" sz="1000" dirty="0" err="1"/>
              <a:t>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 err="1"/>
              <a:t>.getCanonicalName</a:t>
            </a:r>
            <a:r>
              <a:rPr lang="en-US" sz="1000" dirty="0"/>
              <a:t>()</a:t>
            </a:r>
            <a:br>
              <a:rPr lang="en-US" sz="1000" dirty="0"/>
            </a:br>
            <a:r>
              <a:rPr lang="en-US" sz="1000" dirty="0"/>
              <a:t>    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2000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596343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public </a:t>
            </a:r>
            <a:r>
              <a:rPr lang="en-US" sz="900" dirty="0" err="1">
                <a:solidFill>
                  <a:srgbClr val="CC7832"/>
                </a:solidFill>
              </a:rPr>
              <a:t>boolean</a:t>
            </a:r>
            <a:r>
              <a:rPr lang="en-US" sz="900" dirty="0">
                <a:solidFill>
                  <a:srgbClr val="CC7832"/>
                </a:solidFill>
              </a:rPr>
              <a:t> </a:t>
            </a:r>
            <a:r>
              <a:rPr lang="en-US" sz="900" dirty="0">
                <a:solidFill>
                  <a:srgbClr val="FFC66D"/>
                </a:solidFill>
              </a:rPr>
              <a:t>process</a:t>
            </a:r>
            <a:r>
              <a:rPr lang="en-US" sz="900" dirty="0"/>
              <a:t>(Set&lt;? </a:t>
            </a:r>
            <a:r>
              <a:rPr lang="en-US" sz="900" dirty="0">
                <a:solidFill>
                  <a:srgbClr val="CC7832"/>
                </a:solidFill>
              </a:rPr>
              <a:t>extends </a:t>
            </a:r>
            <a:r>
              <a:rPr lang="en-US" sz="900" dirty="0" err="1"/>
              <a:t>TypeElement</a:t>
            </a:r>
            <a:r>
              <a:rPr lang="en-US" sz="900" dirty="0"/>
              <a:t>&gt; set</a:t>
            </a:r>
            <a:r>
              <a:rPr lang="en-US" sz="900" dirty="0">
                <a:solidFill>
                  <a:srgbClr val="CC7832"/>
                </a:solidFill>
              </a:rPr>
              <a:t>,     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 err="1"/>
              <a:t>RoundEnvironment</a:t>
            </a:r>
            <a:r>
              <a:rPr lang="en-US" sz="900" dirty="0"/>
              <a:t> </a:t>
            </a:r>
            <a:r>
              <a:rPr lang="en-US" sz="900" dirty="0" err="1"/>
              <a:t>roundEnvironment</a:t>
            </a:r>
            <a:r>
              <a:rPr lang="en-US" sz="900" dirty="0"/>
              <a:t>) {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Set&lt;? extends Element&gt;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roundEnvironment.getElementsAnnotatedWith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Set&lt;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LinkedHashSet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&lt;&gt;();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(Element element :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if 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element.getKind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!=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ElementKind.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messager.printMessage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Diagnostic.Kind.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NOTE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AuraInteractor.class.getSimpleName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 " can only be used on interfaces. Will not generate for [" + element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.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getSimpleName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 "]");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auraTargets.add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element));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/>
            </a:br>
            <a:r>
              <a:rPr lang="en-US" sz="900" dirty="0"/>
              <a:t>…</a:t>
            </a:r>
            <a:br>
              <a:rPr lang="en-US" sz="900" dirty="0"/>
            </a:br>
            <a:r>
              <a:rPr lang="en-US" sz="900" dirty="0"/>
              <a:t>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2000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93053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process(Set&lt;? extends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set,     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/>
            </a:br>
            <a:r>
              <a:rPr lang="en-US" sz="900" dirty="0"/>
              <a:t>  Set&lt;? </a:t>
            </a:r>
            <a:r>
              <a:rPr lang="en-US" sz="900" dirty="0">
                <a:solidFill>
                  <a:srgbClr val="CC7832"/>
                </a:solidFill>
              </a:rPr>
              <a:t>extends </a:t>
            </a:r>
            <a:r>
              <a:rPr lang="en-US" sz="900" dirty="0"/>
              <a:t>Element&gt; </a:t>
            </a:r>
            <a:r>
              <a:rPr lang="en-US" sz="900" dirty="0" err="1"/>
              <a:t>allTargets</a:t>
            </a:r>
            <a:r>
              <a:rPr lang="en-US" sz="900" dirty="0"/>
              <a:t> = </a:t>
            </a:r>
            <a:r>
              <a:rPr lang="en-US" sz="900" dirty="0" err="1"/>
              <a:t>roundEnvironment.getElementsAnnotatedWith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BB529"/>
                </a:solidFill>
              </a:rPr>
              <a:t>AuraInteractor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CC7832"/>
                </a:solidFill>
              </a:rPr>
              <a:t>class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Set&lt;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LinkedHashSet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&lt;&gt;();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(Element element :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if 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element.getKind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!=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ElementKind.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messager.printMessage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Diagnostic.Kind.</a:t>
            </a:r>
            <a:r>
              <a:rPr lang="en-US" sz="9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NOTE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AuraInteractor.class.getSimpleName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 " can only be used on interfaces. Will not generate for [" + element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.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getSimpleName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 "]");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auraTargets.add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(((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element));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/>
            </a:br>
            <a:r>
              <a:rPr lang="en-US" sz="900" dirty="0"/>
              <a:t>…</a:t>
            </a:r>
            <a:br>
              <a:rPr lang="en-US" sz="900" dirty="0"/>
            </a:br>
            <a:r>
              <a:rPr lang="en-US" sz="900" dirty="0"/>
              <a:t>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2000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59846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process(Set&lt;? extends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set,     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Set&lt;? extends Element&gt;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allTargets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roundEnvironment.getElementsAnnotatedWith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Set&lt;</a:t>
            </a:r>
            <a:r>
              <a:rPr lang="en-US" sz="900" dirty="0" err="1"/>
              <a:t>TypeElement</a:t>
            </a:r>
            <a:r>
              <a:rPr lang="en-US" sz="900" dirty="0"/>
              <a:t>&gt; </a:t>
            </a:r>
            <a:r>
              <a:rPr lang="en-US" sz="900" dirty="0" err="1"/>
              <a:t>auraTargets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 err="1"/>
              <a:t>LinkedHashSet</a:t>
            </a:r>
            <a:r>
              <a:rPr lang="en-US" sz="900" dirty="0"/>
              <a:t>&lt;&gt;()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for </a:t>
            </a:r>
            <a:r>
              <a:rPr lang="en-US" sz="900" dirty="0"/>
              <a:t>(Element element : </a:t>
            </a:r>
            <a:r>
              <a:rPr lang="en-US" sz="900" dirty="0" err="1"/>
              <a:t>allTargets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>
                <a:solidFill>
                  <a:srgbClr val="CC7832"/>
                </a:solidFill>
              </a:rPr>
              <a:t>if </a:t>
            </a:r>
            <a:r>
              <a:rPr lang="en-US" sz="900" dirty="0"/>
              <a:t>(</a:t>
            </a:r>
            <a:r>
              <a:rPr lang="en-US" sz="900" dirty="0" err="1"/>
              <a:t>element.getKind</a:t>
            </a:r>
            <a:r>
              <a:rPr lang="en-US" sz="900" dirty="0"/>
              <a:t>() != </a:t>
            </a:r>
            <a:r>
              <a:rPr lang="en-US" sz="900" dirty="0" err="1"/>
              <a:t>ElementKind.</a:t>
            </a:r>
            <a:r>
              <a:rPr lang="en-US" sz="900" i="1" dirty="0" err="1">
                <a:solidFill>
                  <a:srgbClr val="9876AA"/>
                </a:solidFill>
              </a:rPr>
              <a:t>INTERFACE</a:t>
            </a:r>
            <a:r>
              <a:rPr lang="en-US" sz="900" dirty="0"/>
              <a:t>) {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 err="1">
                <a:solidFill>
                  <a:srgbClr val="9876AA"/>
                </a:solidFill>
              </a:rPr>
              <a:t>messager</a:t>
            </a:r>
            <a:r>
              <a:rPr lang="en-US" sz="900" dirty="0" err="1"/>
              <a:t>.printMessage</a:t>
            </a:r>
            <a:r>
              <a:rPr lang="en-US" sz="900" dirty="0"/>
              <a:t>(</a:t>
            </a:r>
            <a:r>
              <a:rPr lang="en-US" sz="900" dirty="0" err="1"/>
              <a:t>Diagnostic.Kind.</a:t>
            </a:r>
            <a:r>
              <a:rPr lang="en-US" sz="900" i="1" dirty="0" err="1">
                <a:solidFill>
                  <a:srgbClr val="9876AA"/>
                </a:solidFill>
              </a:rPr>
              <a:t>NOTE</a:t>
            </a:r>
            <a:r>
              <a:rPr lang="en-US" sz="900" dirty="0">
                <a:solidFill>
                  <a:srgbClr val="CC7832"/>
                </a:solidFill>
              </a:rPr>
              <a:t>,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BBB529"/>
                </a:solidFill>
              </a:rPr>
              <a:t>AuraInteractor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CC7832"/>
                </a:solidFill>
              </a:rPr>
              <a:t>class</a:t>
            </a:r>
            <a:r>
              <a:rPr lang="en-US" sz="900" dirty="0" err="1"/>
              <a:t>.getSimpleName</a:t>
            </a:r>
            <a:r>
              <a:rPr lang="en-US" sz="900" dirty="0"/>
              <a:t>() + </a:t>
            </a:r>
            <a:r>
              <a:rPr lang="en-US" sz="900" dirty="0">
                <a:solidFill>
                  <a:srgbClr val="6A8759"/>
                </a:solidFill>
              </a:rPr>
              <a:t>" can only be used on interfaces. Will not generate for [" </a:t>
            </a:r>
            <a:r>
              <a:rPr lang="en-US" sz="900" dirty="0"/>
              <a:t>+ element</a:t>
            </a:r>
            <a:br>
              <a:rPr lang="en-US" sz="900" dirty="0"/>
            </a:br>
            <a:r>
              <a:rPr lang="en-US" sz="900" dirty="0"/>
              <a:t>          .</a:t>
            </a:r>
            <a:r>
              <a:rPr lang="en-US" sz="900" dirty="0" err="1"/>
              <a:t>getSimpleName</a:t>
            </a:r>
            <a:r>
              <a:rPr lang="en-US" sz="900" dirty="0"/>
              <a:t>() + </a:t>
            </a:r>
            <a:r>
              <a:rPr lang="en-US" sz="900" dirty="0">
                <a:solidFill>
                  <a:srgbClr val="6A8759"/>
                </a:solidFill>
              </a:rPr>
              <a:t>"]"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/>
              <a:t>auraTargets.add</a:t>
            </a:r>
            <a:r>
              <a:rPr lang="en-US" sz="900" dirty="0"/>
              <a:t>(((</a:t>
            </a:r>
            <a:r>
              <a:rPr lang="en-US" sz="900" dirty="0" err="1"/>
              <a:t>TypeElement</a:t>
            </a:r>
            <a:r>
              <a:rPr lang="en-US" sz="900" dirty="0"/>
              <a:t>) element))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…</a:t>
            </a:r>
            <a:br>
              <a:rPr lang="en-US" sz="900" dirty="0"/>
            </a:br>
            <a:r>
              <a:rPr lang="en-US" sz="900" dirty="0"/>
              <a:t>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2000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81700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rgbClr val="CC7832"/>
                </a:solidFill>
              </a:rPr>
              <a:t>for </a:t>
            </a:r>
            <a:r>
              <a:rPr lang="en-US" sz="1000" dirty="0"/>
              <a:t>(</a:t>
            </a:r>
            <a:r>
              <a:rPr lang="en-US" sz="1000" dirty="0" err="1"/>
              <a:t>TypeElement</a:t>
            </a:r>
            <a:r>
              <a:rPr lang="en-US" sz="1000" dirty="0"/>
              <a:t> </a:t>
            </a:r>
            <a:r>
              <a:rPr lang="en-US" sz="1000" dirty="0" err="1"/>
              <a:t>auraInterface</a:t>
            </a:r>
            <a:r>
              <a:rPr lang="en-US" sz="1000" dirty="0"/>
              <a:t> : </a:t>
            </a:r>
            <a:r>
              <a:rPr lang="en-US" sz="1000" dirty="0" err="1"/>
              <a:t>auraTargets</a:t>
            </a:r>
            <a:r>
              <a:rPr lang="en-US" sz="1000" dirty="0"/>
              <a:t>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String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"_"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addSuperinterface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922807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  String </a:t>
            </a:r>
            <a:r>
              <a:rPr lang="en-US" sz="1000" dirty="0" err="1"/>
              <a:t>genName</a:t>
            </a:r>
            <a:r>
              <a:rPr lang="en-US" sz="1000" dirty="0"/>
              <a:t> = </a:t>
            </a:r>
            <a:r>
              <a:rPr lang="en-US" sz="1000" dirty="0" err="1">
                <a:solidFill>
                  <a:srgbClr val="BBB529"/>
                </a:solidFill>
              </a:rPr>
              <a:t>AuraInteractor</a:t>
            </a:r>
            <a:r>
              <a:rPr lang="en-US" sz="1000" dirty="0" err="1"/>
              <a:t>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 err="1"/>
              <a:t>.getSimpleName</a:t>
            </a:r>
            <a:r>
              <a:rPr lang="en-US" sz="1000" dirty="0"/>
              <a:t>() +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rgbClr val="6A8759"/>
                </a:solidFill>
              </a:rPr>
              <a:t>"_" </a:t>
            </a:r>
            <a:r>
              <a:rPr lang="en-US" sz="1000" dirty="0"/>
              <a:t>+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auraInterface.getSimpleName</a:t>
            </a:r>
            <a:r>
              <a:rPr lang="en-US" sz="1000" dirty="0"/>
              <a:t>()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addSuperinterface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implements    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9286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synchronized void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init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processingEnvironment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process(…)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07686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"_"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ClassName</a:t>
            </a:r>
            <a:r>
              <a:rPr lang="en-US" sz="1000" dirty="0"/>
              <a:t> </a:t>
            </a:r>
            <a:r>
              <a:rPr lang="en-US" sz="1000" dirty="0" err="1"/>
              <a:t>interfaceClas</a:t>
            </a:r>
            <a:r>
              <a:rPr lang="en-US" sz="1000" dirty="0"/>
              <a:t> = </a:t>
            </a:r>
            <a:r>
              <a:rPr lang="en-US" sz="1000" dirty="0" err="1"/>
              <a:t>ClassName.</a:t>
            </a:r>
            <a:r>
              <a:rPr lang="en-US" sz="1000" i="1" dirty="0" err="1"/>
              <a:t>get</a:t>
            </a:r>
            <a:r>
              <a:rPr lang="en-US" sz="1000" dirty="0"/>
              <a:t>(</a:t>
            </a:r>
            <a:r>
              <a:rPr lang="en-US" sz="1000" dirty="0" err="1"/>
              <a:t>auraInterface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addSuperinterface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implements</a:t>
            </a:r>
            <a:r>
              <a:rPr lang="en-US" sz="900" dirty="0">
                <a:solidFill>
                  <a:srgbClr val="CC7832"/>
                </a:solidFill>
              </a:rPr>
              <a:t>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573428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auraTargets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AuraInteractor.class.getSimpleName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"_" +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interfaceClas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 err="1"/>
              <a:t>TypeSpec.Builder</a:t>
            </a:r>
            <a:r>
              <a:rPr lang="en-US" sz="1000" dirty="0"/>
              <a:t> </a:t>
            </a:r>
            <a:r>
              <a:rPr lang="en-US" sz="1000" dirty="0" err="1"/>
              <a:t>classBuilder</a:t>
            </a:r>
            <a:r>
              <a:rPr lang="en-US" sz="1000" dirty="0"/>
              <a:t> =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TypeSpec.</a:t>
            </a:r>
            <a:r>
              <a:rPr lang="en-US" sz="1000" i="1" dirty="0" err="1"/>
              <a:t>classBuilder</a:t>
            </a:r>
            <a:r>
              <a:rPr lang="en-US" sz="1000" dirty="0"/>
              <a:t>(</a:t>
            </a:r>
            <a:r>
              <a:rPr lang="en-US" sz="1000" dirty="0" err="1"/>
              <a:t>genName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addModifiers</a:t>
            </a:r>
            <a:r>
              <a:rPr lang="en-US" sz="1000" dirty="0"/>
              <a:t>(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PUBLIC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FINAL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addSuperinterface</a:t>
            </a:r>
            <a:r>
              <a:rPr lang="en-US" sz="1000" dirty="0"/>
              <a:t>(</a:t>
            </a:r>
            <a:r>
              <a:rPr lang="en-US" sz="1000" dirty="0" err="1"/>
              <a:t>interfaceClass</a:t>
            </a:r>
            <a:r>
              <a:rPr lang="en-US" sz="1000" dirty="0"/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22646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/>
              <a:t>classBuilder</a:t>
            </a:r>
            <a:br>
              <a:rPr lang="en-US" sz="1000" dirty="0"/>
            </a:br>
            <a:r>
              <a:rPr lang="en-US" sz="1000" dirty="0"/>
              <a:t>  .</a:t>
            </a:r>
            <a:r>
              <a:rPr lang="en-US" sz="1000" dirty="0" err="1"/>
              <a:t>addField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TypeName.</a:t>
            </a:r>
            <a:r>
              <a:rPr lang="en-US" sz="1000" i="1" dirty="0" err="1"/>
              <a:t>get</a:t>
            </a:r>
            <a:r>
              <a:rPr lang="en-US" sz="1000" dirty="0"/>
              <a:t>(</a:t>
            </a:r>
            <a:r>
              <a:rPr lang="en-US" sz="1000" dirty="0" err="1"/>
              <a:t>auraInterface.asType</a:t>
            </a:r>
            <a:r>
              <a:rPr lang="en-US" sz="1000" dirty="0"/>
              <a:t>())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</a:t>
            </a:r>
            <a:r>
              <a:rPr lang="en-US" sz="1000" dirty="0">
                <a:solidFill>
                  <a:srgbClr val="6A8759"/>
                </a:solidFill>
              </a:rPr>
              <a:t>"interactor"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PRIVATE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FINAL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addField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"executor",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PRIVATE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02409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/>
              <a:t>classBuilder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addField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auraInterface.asType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"interactor",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PRIVATE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  .</a:t>
            </a:r>
            <a:r>
              <a:rPr lang="en-US" sz="1000" dirty="0" err="1"/>
              <a:t>addField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AuraExecutor.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</a:t>
            </a:r>
            <a:r>
              <a:rPr lang="en-US" sz="1000" dirty="0">
                <a:solidFill>
                  <a:srgbClr val="6A8759"/>
                </a:solidFill>
              </a:rPr>
              <a:t>"executor"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PRIVATE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FINAL</a:t>
            </a:r>
            <a:r>
              <a:rPr lang="en-US" sz="1000" dirty="0"/>
              <a:t>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AuraInteractor_LoginInteractor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97564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/>
              <a:t>classBuilder</a:t>
            </a:r>
            <a:br>
              <a:rPr lang="en-US" sz="1000" dirty="0"/>
            </a:br>
            <a:r>
              <a:rPr lang="en-US" sz="1000" dirty="0"/>
              <a:t>  .</a:t>
            </a:r>
            <a:r>
              <a:rPr lang="en-US" sz="1000" dirty="0" err="1"/>
              <a:t>addMethod</a:t>
            </a:r>
            <a:r>
              <a:rPr lang="en-US" sz="1000" dirty="0"/>
              <a:t>(</a:t>
            </a:r>
            <a:r>
              <a:rPr lang="en-US" sz="1000" dirty="0" err="1"/>
              <a:t>createConstructor</a:t>
            </a:r>
            <a:r>
              <a:rPr lang="en-US" sz="1000" dirty="0"/>
              <a:t>(</a:t>
            </a:r>
            <a:r>
              <a:rPr lang="en-US" sz="1000" dirty="0" err="1"/>
              <a:t>auraInterface</a:t>
            </a:r>
            <a:r>
              <a:rPr lang="en-US" sz="1000" dirty="0"/>
              <a:t>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------------------------------------------------------</a:t>
            </a:r>
            <a:br>
              <a:rPr lang="en-US" sz="1000" dirty="0">
                <a:solidFill>
                  <a:srgbClr val="CC7832"/>
                </a:solidFill>
              </a:rPr>
            </a:b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private </a:t>
            </a:r>
            <a:r>
              <a:rPr lang="en-US" sz="1000" dirty="0" err="1"/>
              <a:t>MethodSpec</a:t>
            </a:r>
            <a:r>
              <a:rPr lang="en-US" sz="1000" dirty="0"/>
              <a:t> </a:t>
            </a:r>
            <a:r>
              <a:rPr lang="en-US" sz="1000" dirty="0" err="1">
                <a:solidFill>
                  <a:srgbClr val="FFC66D"/>
                </a:solidFill>
              </a:rPr>
              <a:t>createConstructor</a:t>
            </a:r>
            <a:r>
              <a:rPr lang="en-US" sz="1000" dirty="0"/>
              <a:t>(</a:t>
            </a:r>
            <a:r>
              <a:rPr lang="en-US" sz="1000" dirty="0" err="1"/>
              <a:t>TypeElement</a:t>
            </a:r>
            <a:r>
              <a:rPr lang="en-US" sz="1000" dirty="0"/>
              <a:t> </a:t>
            </a:r>
            <a:r>
              <a:rPr lang="en-US" sz="1000" dirty="0" err="1"/>
              <a:t>auraInterface</a:t>
            </a:r>
            <a:r>
              <a:rPr lang="en-US" sz="1000" dirty="0"/>
              <a:t>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CC7832"/>
                </a:solidFill>
              </a:rPr>
              <a:t>return </a:t>
            </a:r>
            <a:r>
              <a:rPr lang="en-US" sz="1000" dirty="0" err="1"/>
              <a:t>MethodSpec.</a:t>
            </a:r>
            <a:r>
              <a:rPr lang="en-US" sz="1000" i="1" dirty="0" err="1"/>
              <a:t>constructorBuilder</a:t>
            </a:r>
            <a:r>
              <a:rPr lang="en-US" sz="1000" dirty="0"/>
              <a:t>()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auraInterface.asType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"interactor")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"executor")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this.$N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$N",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"interactor", "interactor")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this.$N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$N",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"executor", "executor")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/>
              <a:t>.build()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interactor,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executor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29035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createConstructor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------------------------------------------------------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createConstructor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constructorBuilder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addParameter</a:t>
            </a:r>
            <a:r>
              <a:rPr lang="en-US" sz="1000" dirty="0"/>
              <a:t>(</a:t>
            </a:r>
            <a:r>
              <a:rPr lang="en-US" sz="1000" dirty="0" err="1"/>
              <a:t>TypeName.</a:t>
            </a:r>
            <a:r>
              <a:rPr lang="en-US" sz="1000" i="1" dirty="0" err="1"/>
              <a:t>get</a:t>
            </a:r>
            <a:r>
              <a:rPr lang="en-US" sz="1000" dirty="0"/>
              <a:t>(</a:t>
            </a:r>
            <a:r>
              <a:rPr lang="en-US" sz="1000" dirty="0" err="1"/>
              <a:t>auraInterface.asType</a:t>
            </a:r>
            <a:r>
              <a:rPr lang="en-US" sz="1000" dirty="0"/>
              <a:t>())</a:t>
            </a:r>
            <a:r>
              <a:rPr lang="en-US" sz="1000" dirty="0">
                <a:solidFill>
                  <a:srgbClr val="CC7832"/>
                </a:solidFill>
              </a:rPr>
              <a:t>,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  </a:t>
            </a:r>
            <a:r>
              <a:rPr lang="en-US" sz="1000" dirty="0">
                <a:solidFill>
                  <a:srgbClr val="6A8759"/>
                </a:solidFill>
              </a:rPr>
              <a:t>"interactor"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addParameter</a:t>
            </a:r>
            <a:r>
              <a:rPr lang="en-US" sz="1000" dirty="0"/>
              <a:t>(</a:t>
            </a:r>
            <a:r>
              <a:rPr lang="en-US" sz="1000" dirty="0" err="1"/>
              <a:t>AuraExecutor.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>
                <a:solidFill>
                  <a:srgbClr val="CC7832"/>
                </a:solidFill>
              </a:rPr>
              <a:t>,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  </a:t>
            </a:r>
            <a:r>
              <a:rPr lang="en-US" sz="1000" dirty="0">
                <a:solidFill>
                  <a:srgbClr val="6A8759"/>
                </a:solidFill>
              </a:rPr>
              <a:t>"executor"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this.$N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$N",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"interactor", "interactor")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this.$N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$N", 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"executor", "executor")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this.interactor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interactor;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this.executor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executor;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452736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createConstructor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------------------------------------------------------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createConstructor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constructorBuilder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TypeName.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auraInterface.asType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"interactor")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AuraExecutor.class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"executor")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    .</a:t>
            </a:r>
            <a:r>
              <a:rPr lang="en-US" sz="1000" dirty="0" err="1"/>
              <a:t>addStatement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6A8759"/>
                </a:solidFill>
              </a:rPr>
              <a:t>"</a:t>
            </a:r>
            <a:r>
              <a:rPr lang="en-US" sz="1000" dirty="0" err="1">
                <a:solidFill>
                  <a:srgbClr val="6A8759"/>
                </a:solidFill>
              </a:rPr>
              <a:t>this.$N</a:t>
            </a:r>
            <a:r>
              <a:rPr lang="en-US" sz="1000" dirty="0">
                <a:solidFill>
                  <a:srgbClr val="6A8759"/>
                </a:solidFill>
              </a:rPr>
              <a:t> = $N"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              </a:t>
            </a:r>
            <a:r>
              <a:rPr lang="en-US" sz="1000" dirty="0">
                <a:solidFill>
                  <a:srgbClr val="6A8759"/>
                </a:solidFill>
              </a:rPr>
              <a:t>"interactor"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>
                <a:solidFill>
                  <a:srgbClr val="6A8759"/>
                </a:solidFill>
              </a:rPr>
              <a:t>"interactor"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addStatement</a:t>
            </a:r>
            <a:r>
              <a:rPr lang="en-US" sz="1000" dirty="0"/>
              <a:t>(</a:t>
            </a:r>
            <a:r>
              <a:rPr lang="en-US" sz="1000" dirty="0">
                <a:solidFill>
                  <a:srgbClr val="6A8759"/>
                </a:solidFill>
              </a:rPr>
              <a:t>"</a:t>
            </a:r>
            <a:r>
              <a:rPr lang="en-US" sz="1000" dirty="0" err="1">
                <a:solidFill>
                  <a:srgbClr val="6A8759"/>
                </a:solidFill>
              </a:rPr>
              <a:t>this.$N</a:t>
            </a:r>
            <a:r>
              <a:rPr lang="en-US" sz="1000" dirty="0">
                <a:solidFill>
                  <a:srgbClr val="6A8759"/>
                </a:solidFill>
              </a:rPr>
              <a:t> = $N"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              </a:t>
            </a:r>
            <a:r>
              <a:rPr lang="en-US" sz="1000" dirty="0">
                <a:solidFill>
                  <a:srgbClr val="6A8759"/>
                </a:solidFill>
              </a:rPr>
              <a:t>"executor"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>
                <a:solidFill>
                  <a:srgbClr val="6A8759"/>
                </a:solidFill>
              </a:rPr>
              <a:t>"executor"</a:t>
            </a:r>
            <a:r>
              <a:rPr lang="en-US" sz="1000" dirty="0"/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085709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>
                <a:solidFill>
                  <a:srgbClr val="CC7832"/>
                </a:solidFill>
              </a:rPr>
              <a:t>for </a:t>
            </a:r>
            <a:r>
              <a:rPr lang="en-US" sz="1000" dirty="0"/>
              <a:t>(Element element : </a:t>
            </a:r>
            <a:r>
              <a:rPr lang="en-US" sz="1000" dirty="0" err="1"/>
              <a:t>auraInterface.getEnclosedElements</a:t>
            </a:r>
            <a:r>
              <a:rPr lang="en-US" sz="1000" dirty="0"/>
              <a:t>())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>
                <a:solidFill>
                  <a:srgbClr val="CC7832"/>
                </a:solidFill>
              </a:rPr>
              <a:t>if </a:t>
            </a:r>
            <a:r>
              <a:rPr lang="en-US" sz="1000" dirty="0"/>
              <a:t>(</a:t>
            </a:r>
            <a:r>
              <a:rPr lang="en-US" sz="1000" dirty="0" err="1"/>
              <a:t>element.getKind</a:t>
            </a:r>
            <a:r>
              <a:rPr lang="en-US" sz="1000" dirty="0"/>
              <a:t>() == </a:t>
            </a:r>
            <a:r>
              <a:rPr lang="en-US" sz="1000" dirty="0" err="1"/>
              <a:t>ElementKind.</a:t>
            </a:r>
            <a:r>
              <a:rPr lang="en-US" sz="1000" i="1" dirty="0" err="1">
                <a:solidFill>
                  <a:srgbClr val="9876AA"/>
                </a:solidFill>
              </a:rPr>
              <a:t>METHOD</a:t>
            </a:r>
            <a:r>
              <a:rPr lang="en-US" sz="1000" dirty="0"/>
              <a:t>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classBuilder.addMethod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dirty="0" err="1"/>
              <a:t>createAuraMethod</a:t>
            </a:r>
            <a:r>
              <a:rPr lang="en-US" sz="1000" dirty="0"/>
              <a:t>(((</a:t>
            </a:r>
            <a:r>
              <a:rPr lang="en-US" sz="1000" dirty="0" err="1"/>
              <a:t>ExecutableElement</a:t>
            </a:r>
            <a:r>
              <a:rPr lang="en-US" sz="1000" dirty="0"/>
              <a:t>) element))</a:t>
            </a:r>
            <a:br>
              <a:rPr lang="en-US" sz="1000" dirty="0"/>
            </a:br>
            <a:r>
              <a:rPr lang="en-US" sz="1000" dirty="0"/>
              <a:t>    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/>
            </a:br>
            <a:r>
              <a:rPr lang="en-US" sz="1000" dirty="0"/>
              <a:t>}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>
                <a:solidFill>
                  <a:srgbClr val="CC7832"/>
                </a:solidFill>
              </a:rPr>
              <a:t>------------------------------------------------------</a:t>
            </a:r>
            <a:br>
              <a:rPr lang="en-US" sz="1000" dirty="0"/>
            </a:br>
            <a:br>
              <a:rPr lang="en-US" sz="1000" dirty="0"/>
            </a:br>
            <a:r>
              <a:rPr lang="en-US" sz="1000" dirty="0" err="1"/>
              <a:t>MethodSpec</a:t>
            </a:r>
            <a:r>
              <a:rPr lang="en-US" sz="1000" dirty="0"/>
              <a:t> </a:t>
            </a:r>
            <a:r>
              <a:rPr lang="en-US" sz="1000" dirty="0" err="1">
                <a:solidFill>
                  <a:srgbClr val="FFC66D"/>
                </a:solidFill>
              </a:rPr>
              <a:t>createAuraMethod</a:t>
            </a:r>
            <a:r>
              <a:rPr lang="en-US" sz="1000" dirty="0"/>
              <a:t>(</a:t>
            </a:r>
            <a:r>
              <a:rPr lang="en-US" sz="1000" dirty="0" err="1"/>
              <a:t>ExecutableElement</a:t>
            </a:r>
            <a:r>
              <a:rPr lang="en-US" sz="1000" dirty="0"/>
              <a:t> method) {</a:t>
            </a: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addAnnotation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Override.class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List parameters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method.getParameters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parameter : parameters)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(parameter));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($L)",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generateInteractorInvocationStatement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(method));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methodBuilder.build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login(final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681664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createAuraMethod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method)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/>
              <a:t>  </a:t>
            </a:r>
            <a:r>
              <a:rPr lang="en-US" sz="1000" dirty="0" err="1"/>
              <a:t>MethodSpec.Builder</a:t>
            </a:r>
            <a:r>
              <a:rPr lang="en-US" sz="1000" dirty="0"/>
              <a:t> </a:t>
            </a:r>
            <a:r>
              <a:rPr lang="en-US" sz="1000" dirty="0" err="1"/>
              <a:t>methodBuilder</a:t>
            </a:r>
            <a:r>
              <a:rPr lang="en-US" sz="1000" dirty="0"/>
              <a:t> =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MethodSpec.</a:t>
            </a:r>
            <a:r>
              <a:rPr lang="en-US" sz="1000" i="1" dirty="0" err="1"/>
              <a:t>methodBuilder</a:t>
            </a:r>
            <a:r>
              <a:rPr lang="en-US" sz="1000" dirty="0"/>
              <a:t>(</a:t>
            </a:r>
            <a:r>
              <a:rPr lang="en-US" sz="1000" dirty="0" err="1"/>
              <a:t>method.getSimpleName</a:t>
            </a:r>
            <a:r>
              <a:rPr lang="en-US" sz="1000" dirty="0"/>
              <a:t>())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addAnnotation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Override.class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List parameters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method.getParameters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parameter : parameters)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(parameter));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($L)",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generateInteractorInvocationStatement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(method));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methodBuilder.build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92369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createAuraMethod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method)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addModifiers</a:t>
            </a:r>
            <a:r>
              <a:rPr lang="en-US" sz="1000" dirty="0"/>
              <a:t>(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PUBLIC</a:t>
            </a:r>
            <a:r>
              <a:rPr lang="en-US" sz="1000" dirty="0">
                <a:solidFill>
                  <a:srgbClr val="CC7832"/>
                </a:solidFill>
              </a:rPr>
              <a:t>, </a:t>
            </a:r>
            <a:r>
              <a:rPr lang="en-US" sz="1000" dirty="0" err="1"/>
              <a:t>Modifier.</a:t>
            </a:r>
            <a:r>
              <a:rPr lang="en-US" sz="1000" i="1" dirty="0" err="1">
                <a:solidFill>
                  <a:srgbClr val="9876AA"/>
                </a:solidFill>
              </a:rPr>
              <a:t>FINAL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/>
              <a:t>    .</a:t>
            </a:r>
            <a:r>
              <a:rPr lang="en-US" sz="1000" dirty="0" err="1"/>
              <a:t>addAnnotation</a:t>
            </a:r>
            <a:r>
              <a:rPr lang="en-US" sz="1000" dirty="0"/>
              <a:t>(</a:t>
            </a:r>
            <a:r>
              <a:rPr lang="en-US" sz="1000" dirty="0" err="1">
                <a:solidFill>
                  <a:srgbClr val="BBB529"/>
                </a:solidFill>
              </a:rPr>
              <a:t>Override</a:t>
            </a:r>
            <a:r>
              <a:rPr lang="en-US" sz="1000" dirty="0" err="1"/>
              <a:t>.</a:t>
            </a:r>
            <a:r>
              <a:rPr lang="en-US" sz="1000" dirty="0" err="1">
                <a:solidFill>
                  <a:srgbClr val="CC7832"/>
                </a:solidFill>
              </a:rPr>
              <a:t>class</a:t>
            </a:r>
            <a:r>
              <a:rPr lang="en-US" sz="1000" dirty="0"/>
              <a:t>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List parameters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method.getParameters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parameter : parameters)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(parameter));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($L)",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generateInteractorInvocationStatement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(method));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methodBuilder.build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/>
              <a:t>(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LoginCredentials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input,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   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/>
              <a:t>)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/>
              <a:t>(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/>
              <a:t>)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2326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synchronized void </a:t>
            </a:r>
            <a:r>
              <a:rPr lang="en-US" sz="1600" dirty="0" err="1">
                <a:solidFill>
                  <a:srgbClr val="FFC66D"/>
                </a:solidFill>
              </a:rPr>
              <a:t>init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ProcessingEnvironment</a:t>
            </a:r>
            <a:r>
              <a:rPr lang="en-US" sz="1600" dirty="0"/>
              <a:t> </a:t>
            </a:r>
            <a:r>
              <a:rPr lang="en-US" sz="1600" dirty="0" err="1"/>
              <a:t>processingEnvironment</a:t>
            </a:r>
            <a:r>
              <a:rPr lang="en-US" sz="1600" dirty="0"/>
              <a:t>) {}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boolean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process(…) {}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3946240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createAuraMethod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method)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addAnnotation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Override.class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rgbClr val="CC7832"/>
                </a:solidFill>
              </a:rPr>
            </a:b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List parameters = </a:t>
            </a:r>
            <a:r>
              <a:rPr lang="en-US" sz="1000" dirty="0" err="1"/>
              <a:t>method.getParameters</a:t>
            </a:r>
            <a:r>
              <a:rPr lang="en-US" sz="1000" dirty="0"/>
              <a:t>()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for </a:t>
            </a:r>
            <a:r>
              <a:rPr lang="en-US" sz="1000" dirty="0"/>
              <a:t>(</a:t>
            </a:r>
            <a:r>
              <a:rPr lang="en-US" sz="1000" dirty="0" err="1"/>
              <a:t>VariableElement</a:t>
            </a:r>
            <a:r>
              <a:rPr lang="en-US" sz="1000" dirty="0"/>
              <a:t> parameter : parameters)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 err="1"/>
              <a:t>methodBuilder</a:t>
            </a:r>
            <a:br>
              <a:rPr lang="en-US" sz="1000" dirty="0"/>
            </a:br>
            <a:r>
              <a:rPr lang="en-US" sz="1000" dirty="0"/>
              <a:t>      .</a:t>
            </a:r>
            <a:r>
              <a:rPr lang="en-US" sz="1000" dirty="0" err="1"/>
              <a:t>addParameter</a:t>
            </a:r>
            <a:r>
              <a:rPr lang="en-US" sz="1000" dirty="0"/>
              <a:t>(</a:t>
            </a:r>
            <a:r>
              <a:rPr lang="en-US" sz="1000" dirty="0" err="1"/>
              <a:t>ParameterSpec.</a:t>
            </a:r>
            <a:r>
              <a:rPr lang="en-US" sz="1000" i="1" dirty="0" err="1"/>
              <a:t>get</a:t>
            </a:r>
            <a:r>
              <a:rPr lang="en-US" sz="1000" dirty="0"/>
              <a:t>(parameter))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</a:t>
            </a:r>
            <a:r>
              <a:rPr lang="en-US" sz="1000" dirty="0"/>
              <a:t>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methodBuilder.addStatement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($L)",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generateInteractorInvocationStatement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(method));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methodBuilder.build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LoginCredentials</a:t>
            </a:r>
            <a:r>
              <a:rPr lang="en-US" sz="900" dirty="0"/>
              <a:t> 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(input,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executor.runBackground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Runnable()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@Override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public void run() {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final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</a:t>
            </a:r>
          </a:p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AuraOutput_LoginOutput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loginOutput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executor);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interactor.guestLogin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}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});</a:t>
            </a:r>
            <a:b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34531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createAuraMethod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ExecutableElement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method)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method.getSimpleName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FINAL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addAnnotation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Override.class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List parameters =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method.getParameters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for 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parameter : parameters) {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addParameter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ParameterSpec.</a:t>
            </a:r>
            <a:r>
              <a:rPr lang="en-US" sz="10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(parameter));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}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/>
            </a:br>
            <a:r>
              <a:rPr lang="en-US" sz="1000" dirty="0"/>
              <a:t>  </a:t>
            </a:r>
            <a:r>
              <a:rPr lang="en-US" sz="1000" dirty="0" err="1"/>
              <a:t>methodBuilder.addStatement</a:t>
            </a:r>
            <a:r>
              <a:rPr lang="en-US" sz="1000" dirty="0"/>
              <a:t>(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dirty="0">
                <a:solidFill>
                  <a:srgbClr val="6A8759"/>
                </a:solidFill>
              </a:rPr>
              <a:t>"</a:t>
            </a:r>
            <a:r>
              <a:rPr lang="en-US" sz="1000" dirty="0" err="1">
                <a:solidFill>
                  <a:srgbClr val="6A8759"/>
                </a:solidFill>
              </a:rPr>
              <a:t>executor.runBackground</a:t>
            </a:r>
            <a:r>
              <a:rPr lang="en-US" sz="1000" dirty="0">
                <a:solidFill>
                  <a:srgbClr val="6A8759"/>
                </a:solidFill>
              </a:rPr>
              <a:t>($L)"</a:t>
            </a:r>
            <a:r>
              <a:rPr lang="en-US" sz="1000" dirty="0">
                <a:solidFill>
                  <a:srgbClr val="CC7832"/>
                </a:solidFill>
              </a:rPr>
              <a:t>,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>
                <a:solidFill>
                  <a:srgbClr val="CC7832"/>
                </a:solidFill>
              </a:rPr>
              <a:t>    </a:t>
            </a:r>
            <a:r>
              <a:rPr lang="en-US" sz="1000" dirty="0" err="1"/>
              <a:t>generateInteractorInvocationStatement</a:t>
            </a:r>
            <a:r>
              <a:rPr lang="en-US" sz="1000" dirty="0"/>
              <a:t>(method))</a:t>
            </a:r>
            <a:r>
              <a:rPr lang="en-US" sz="1000" dirty="0">
                <a:solidFill>
                  <a:srgbClr val="CC7832"/>
                </a:solidFill>
              </a:rPr>
              <a:t>;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methodBuilder.build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1000" dirty="0">
                <a:solidFill>
                  <a:srgbClr val="CC7832"/>
                </a:solidFill>
              </a:rPr>
            </a:br>
            <a:r>
              <a:rPr lang="en-US" sz="10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LoginCredentials</a:t>
            </a:r>
            <a:r>
              <a:rPr lang="en-US" sz="900" dirty="0"/>
              <a:t> 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B389C5"/>
                </a:solidFill>
              </a:rPr>
              <a:t>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.guestLogin</a:t>
            </a:r>
            <a:r>
              <a:rPr lang="en-US" sz="900" dirty="0"/>
              <a:t>(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168925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700" dirty="0">
                <a:solidFill>
                  <a:srgbClr val="CC7832"/>
                </a:solidFill>
              </a:rPr>
              <a:t>private </a:t>
            </a:r>
            <a:r>
              <a:rPr lang="en-US" sz="700" dirty="0" err="1"/>
              <a:t>TypeSpec</a:t>
            </a:r>
            <a:r>
              <a:rPr lang="en-US" sz="700" dirty="0"/>
              <a:t> </a:t>
            </a:r>
            <a:r>
              <a:rPr lang="en-US" sz="700" dirty="0" err="1">
                <a:solidFill>
                  <a:srgbClr val="FFC66D"/>
                </a:solidFill>
              </a:rPr>
              <a:t>generateInteractorInvocationStatement</a:t>
            </a:r>
            <a:r>
              <a:rPr lang="en-US" sz="700" dirty="0"/>
              <a:t>(</a:t>
            </a:r>
            <a:r>
              <a:rPr lang="en-US" sz="700" dirty="0" err="1"/>
              <a:t>ExecutableElement</a:t>
            </a:r>
            <a:r>
              <a:rPr lang="en-US" sz="700" dirty="0"/>
              <a:t> method) {</a:t>
            </a:r>
            <a:br>
              <a:rPr lang="en-US" sz="700" dirty="0"/>
            </a:br>
            <a:r>
              <a:rPr lang="en-US" sz="700" dirty="0"/>
              <a:t> 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List&lt;? extends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 parameters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method.getParameters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VariableElement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outputParam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parameters.get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parameters.size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- 1);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Element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outputElement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typeUtils.asElement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outputParam.asType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outputPackage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elementUtils.getPackageOf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outputElement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getQualifiedName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outputClass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ClassName.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outputPackage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AuraOutput.class.getSimpleName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+ "_" +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outputElement.getSimpleName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paramsForOutputInvocation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generateParamsForOutputInvocation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(method).replace(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outputParam.getSimpleName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(),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"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messager.printMessage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Diagnostic.Kind.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NOTE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paramsForOutputInvocation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return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TypeSpec.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anonymousClassBuilder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("")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addSuperinterface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Runnable.class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addMethod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MethodSpec.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methodBuilder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("run")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addAnnotation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Override.class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addModifiers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Modifier.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.returns(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TypeName.</a:t>
            </a:r>
            <a:r>
              <a:rPr lang="en-US" sz="7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VOID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("final $T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auraOutput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new $T($N, executor)",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outputClass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outputClass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outputParam.getSimpleName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addStatement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interactor.$L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($L)",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method.getSimpleName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().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toString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(), </a:t>
            </a:r>
            <a:r>
              <a:rPr lang="en-US" sz="7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paramsForOutputInvocation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.build())</a:t>
            </a:r>
            <a:b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.build();</a:t>
            </a:r>
            <a:br>
              <a:rPr lang="en-US" sz="700" dirty="0">
                <a:solidFill>
                  <a:srgbClr val="CC7832"/>
                </a:solidFill>
              </a:rPr>
            </a:br>
            <a:r>
              <a:rPr lang="en-US" sz="7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LoginCredentials</a:t>
            </a:r>
            <a:r>
              <a:rPr lang="en-US" sz="900" dirty="0"/>
              <a:t> 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B389C5"/>
                </a:solidFill>
              </a:rPr>
              <a:t>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.guestLogin</a:t>
            </a:r>
            <a:r>
              <a:rPr lang="en-US" sz="900" dirty="0"/>
              <a:t>(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573E54-D611-AC4E-BEDA-DD94B8429B40}"/>
              </a:ext>
            </a:extLst>
          </p:cNvPr>
          <p:cNvSpPr txBox="1"/>
          <p:nvPr/>
        </p:nvSpPr>
        <p:spPr>
          <a:xfrm>
            <a:off x="294304" y="1952785"/>
            <a:ext cx="38876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tl;dr</a:t>
            </a:r>
            <a:endParaRPr lang="en-US" sz="96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9002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29CE-D955-A24A-8D68-A494EC61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4572001" cy="5714999"/>
          </a:xfrm>
        </p:spPr>
        <p:txBody>
          <a:bodyPr anchor="ctr"/>
          <a:lstStyle/>
          <a:p>
            <a:r>
              <a:rPr lang="en-US" sz="1400" dirty="0">
                <a:solidFill>
                  <a:srgbClr val="CC7832"/>
                </a:solidFill>
              </a:rPr>
              <a:t>try </a:t>
            </a:r>
            <a:r>
              <a:rPr lang="en-US" sz="1400" dirty="0"/>
              <a:t>{</a:t>
            </a: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 err="1"/>
              <a:t>JavaFile</a:t>
            </a:r>
            <a:r>
              <a:rPr lang="en-US" sz="1400" dirty="0"/>
              <a:t> </a:t>
            </a:r>
            <a:r>
              <a:rPr lang="en-US" sz="1400" dirty="0" err="1"/>
              <a:t>javaFile</a:t>
            </a:r>
            <a:r>
              <a:rPr lang="en-US" sz="1400" dirty="0"/>
              <a:t> = </a:t>
            </a:r>
            <a:r>
              <a:rPr lang="en-US" sz="1400" dirty="0" err="1"/>
              <a:t>JavaFile.</a:t>
            </a:r>
            <a:r>
              <a:rPr lang="en-US" sz="1400" i="1" dirty="0" err="1"/>
              <a:t>builder</a:t>
            </a:r>
            <a:r>
              <a:rPr lang="en-US" sz="1400" dirty="0"/>
              <a:t>(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/>
              <a:t>interfaceClass.packageName</a:t>
            </a:r>
            <a:r>
              <a:rPr lang="en-US" sz="1400" dirty="0"/>
              <a:t>()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</a:t>
            </a:r>
            <a:r>
              <a:rPr lang="en-US" sz="1400" b="1" dirty="0" err="1"/>
              <a:t>classBuilder.build</a:t>
            </a:r>
            <a:r>
              <a:rPr lang="en-US" sz="1400" b="1" dirty="0"/>
              <a:t>()</a:t>
            </a:r>
            <a:br>
              <a:rPr lang="en-US" sz="1400" dirty="0"/>
            </a:br>
            <a:r>
              <a:rPr lang="en-US" sz="1400" dirty="0"/>
              <a:t>  ).build()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</a:t>
            </a:r>
            <a:r>
              <a:rPr lang="en-US" sz="1400" dirty="0" err="1"/>
              <a:t>javaFile.writeTo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9876AA"/>
                </a:solidFill>
              </a:rPr>
              <a:t>filer</a:t>
            </a:r>
            <a:r>
              <a:rPr lang="en-US" sz="1400" dirty="0"/>
              <a:t>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/>
              <a:t>} </a:t>
            </a:r>
            <a:r>
              <a:rPr lang="en-US" sz="1400" dirty="0">
                <a:solidFill>
                  <a:srgbClr val="CC7832"/>
                </a:solidFill>
              </a:rPr>
              <a:t>catch </a:t>
            </a:r>
            <a:r>
              <a:rPr lang="en-US" sz="1400" dirty="0"/>
              <a:t>(</a:t>
            </a:r>
            <a:r>
              <a:rPr lang="en-US" sz="1400" dirty="0" err="1"/>
              <a:t>IOException</a:t>
            </a:r>
            <a:r>
              <a:rPr lang="en-US" sz="1400" dirty="0"/>
              <a:t> e) {</a:t>
            </a:r>
            <a:br>
              <a:rPr lang="en-US" sz="1400" dirty="0"/>
            </a:br>
            <a:r>
              <a:rPr lang="en-US" sz="1400" dirty="0"/>
              <a:t>  </a:t>
            </a:r>
            <a:r>
              <a:rPr lang="en-US" sz="1400" dirty="0" err="1">
                <a:solidFill>
                  <a:srgbClr val="9876AA"/>
                </a:solidFill>
              </a:rPr>
              <a:t>messager</a:t>
            </a:r>
            <a:r>
              <a:rPr lang="en-US" sz="1400" dirty="0" err="1"/>
              <a:t>.printMessage</a:t>
            </a:r>
            <a:r>
              <a:rPr lang="en-US" sz="1400" dirty="0"/>
              <a:t>(</a:t>
            </a:r>
            <a:br>
              <a:rPr lang="en-US" sz="1400" dirty="0"/>
            </a:br>
            <a:r>
              <a:rPr lang="en-US" sz="1400" dirty="0"/>
              <a:t>    </a:t>
            </a:r>
            <a:r>
              <a:rPr lang="en-US" sz="1400" dirty="0" err="1"/>
              <a:t>Diagnostic.Kind.</a:t>
            </a:r>
            <a:r>
              <a:rPr lang="en-US" sz="1400" i="1" dirty="0" err="1">
                <a:solidFill>
                  <a:srgbClr val="9876AA"/>
                </a:solidFill>
              </a:rPr>
              <a:t>ERROR</a:t>
            </a:r>
            <a:r>
              <a:rPr lang="en-US" sz="1400" dirty="0">
                <a:solidFill>
                  <a:srgbClr val="CC7832"/>
                </a:solidFill>
              </a:rPr>
              <a:t>, 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>
                <a:solidFill>
                  <a:srgbClr val="CC7832"/>
                </a:solidFill>
              </a:rPr>
              <a:t>    </a:t>
            </a:r>
            <a:r>
              <a:rPr lang="en-US" sz="1400" dirty="0" err="1"/>
              <a:t>e.getMessage</a:t>
            </a:r>
            <a:r>
              <a:rPr lang="en-US" sz="1400" dirty="0"/>
              <a:t>())</a:t>
            </a:r>
            <a:r>
              <a:rPr lang="en-US" sz="1400" dirty="0">
                <a:solidFill>
                  <a:srgbClr val="CC7832"/>
                </a:solidFill>
              </a:rPr>
              <a:t>;</a:t>
            </a:r>
            <a:br>
              <a:rPr lang="en-US" sz="1400" dirty="0">
                <a:solidFill>
                  <a:srgbClr val="CC7832"/>
                </a:solidFill>
              </a:rPr>
            </a:br>
            <a:r>
              <a:rPr lang="en-US" sz="1400" dirty="0"/>
              <a:t>}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B93F213-9322-AE4A-A573-129EC0F8596E}"/>
              </a:ext>
            </a:extLst>
          </p:cNvPr>
          <p:cNvSpPr txBox="1">
            <a:spLocks/>
          </p:cNvSpPr>
          <p:nvPr/>
        </p:nvSpPr>
        <p:spPr>
          <a:xfrm>
            <a:off x="4572000" y="1"/>
            <a:ext cx="4571999" cy="5715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91440" anchor="ctr"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500" kern="1200" baseline="0">
                <a:solidFill>
                  <a:srgbClr val="A9B7C6"/>
                </a:solidFill>
                <a:latin typeface="menlo" charset="0"/>
                <a:ea typeface="+mj-ea"/>
                <a:cs typeface="+mj-cs"/>
              </a:defRPr>
            </a:lvl1pPr>
          </a:lstStyle>
          <a:p>
            <a:r>
              <a:rPr lang="en-US" sz="900" dirty="0">
                <a:solidFill>
                  <a:srgbClr val="CC7832"/>
                </a:solidFill>
              </a:rPr>
              <a:t>package </a:t>
            </a:r>
            <a:r>
              <a:rPr lang="en-US" sz="900" dirty="0" err="1"/>
              <a:t>com.antonioivanovski.aurainteractor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endParaRPr lang="en-US" sz="900" dirty="0">
              <a:solidFill>
                <a:srgbClr val="CC7832"/>
              </a:solidFill>
            </a:endParaRPr>
          </a:p>
          <a:p>
            <a:r>
              <a:rPr lang="en-US" sz="900" dirty="0">
                <a:solidFill>
                  <a:srgbClr val="CC7832"/>
                </a:solidFill>
              </a:rPr>
              <a:t>public final class </a:t>
            </a:r>
            <a:r>
              <a:rPr lang="en-US" sz="900" dirty="0" err="1"/>
              <a:t>AuraInteractor_LoginInteractor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CC7832"/>
                </a:solidFill>
              </a:rPr>
              <a:t>implements    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            </a:t>
            </a:r>
            <a:r>
              <a:rPr lang="en-US" sz="900" dirty="0" err="1"/>
              <a:t>LoginInteractor</a:t>
            </a:r>
            <a:r>
              <a:rPr lang="en-US" sz="900" dirty="0"/>
              <a:t> {</a:t>
            </a:r>
            <a:br>
              <a:rPr lang="en-US" sz="900" dirty="0"/>
            </a:br>
            <a:r>
              <a:rPr lang="en-US" sz="900" dirty="0"/>
              <a:t> 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LoginInteractor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private final </a:t>
            </a:r>
            <a:r>
              <a:rPr lang="en-US" sz="900" dirty="0" err="1"/>
              <a:t>AuraExecutor</a:t>
            </a:r>
            <a:r>
              <a:rPr lang="en-US" sz="900" dirty="0"/>
              <a:t>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 err="1">
                <a:solidFill>
                  <a:srgbClr val="FFC66D"/>
                </a:solidFill>
              </a:rPr>
              <a:t>AuraInteractor_LoginInteractor</a:t>
            </a:r>
            <a:r>
              <a:rPr lang="en-US" sz="900" dirty="0"/>
              <a:t>(</a:t>
            </a:r>
            <a:r>
              <a:rPr lang="en-US" sz="900" dirty="0" err="1"/>
              <a:t>LoginInteractor</a:t>
            </a:r>
            <a:r>
              <a:rPr lang="en-US" sz="900" dirty="0"/>
              <a:t> interactor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       </a:t>
            </a:r>
            <a:r>
              <a:rPr lang="en-US" sz="900" dirty="0" err="1"/>
              <a:t>AuraExecutor</a:t>
            </a:r>
            <a:r>
              <a:rPr lang="en-US" sz="900" dirty="0"/>
              <a:t> executor)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interactor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</a:t>
            </a:r>
            <a:r>
              <a:rPr lang="en-US" sz="900" dirty="0" err="1">
                <a:solidFill>
                  <a:srgbClr val="CC7832"/>
                </a:solidFill>
              </a:rPr>
              <a:t>this</a:t>
            </a:r>
            <a:r>
              <a:rPr lang="en-US" sz="900" dirty="0" err="1"/>
              <a:t>.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>
                <a:solidFill>
                  <a:srgbClr val="9876AA"/>
                </a:solidFill>
              </a:rPr>
              <a:t> </a:t>
            </a:r>
            <a:r>
              <a:rPr lang="en-US" sz="900" dirty="0"/>
              <a:t>= executor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>
                <a:solidFill>
                  <a:srgbClr val="FFC66D"/>
                </a:solidFill>
              </a:rPr>
              <a:t>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LoginCredentials</a:t>
            </a:r>
            <a:r>
              <a:rPr lang="en-US" sz="900" dirty="0"/>
              <a:t> 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            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B389C5"/>
                </a:solidFill>
              </a:rPr>
              <a:t>input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br>
              <a:rPr lang="en-US" sz="900" dirty="0"/>
            </a:br>
            <a:r>
              <a:rPr lang="en-US" sz="900" dirty="0"/>
              <a:t>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</a:t>
            </a:r>
            <a:r>
              <a:rPr lang="en-US" sz="900" dirty="0">
                <a:solidFill>
                  <a:srgbClr val="CC7832"/>
                </a:solidFill>
              </a:rPr>
              <a:t>public final void </a:t>
            </a:r>
            <a:r>
              <a:rPr lang="en-US" sz="900" dirty="0" err="1">
                <a:solidFill>
                  <a:srgbClr val="FFC66D"/>
                </a:solidFill>
              </a:rPr>
              <a:t>guestLogin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LoginOutput</a:t>
            </a:r>
            <a:r>
              <a:rPr lang="en-US" sz="900" dirty="0"/>
              <a:t> </a:t>
            </a:r>
            <a:r>
              <a:rPr lang="en-US" sz="900" dirty="0" err="1"/>
              <a:t>loginOutput</a:t>
            </a:r>
            <a:r>
              <a:rPr lang="en-US" sz="900" dirty="0"/>
              <a:t>) {</a:t>
            </a:r>
            <a:br>
              <a:rPr lang="en-US" sz="900" dirty="0"/>
            </a:br>
            <a:r>
              <a:rPr lang="en-US" sz="900" dirty="0"/>
              <a:t>    </a:t>
            </a:r>
            <a:r>
              <a:rPr lang="en-US" sz="900" dirty="0" err="1">
                <a:solidFill>
                  <a:srgbClr val="9876AA"/>
                </a:solidFill>
              </a:rPr>
              <a:t>executor</a:t>
            </a:r>
            <a:r>
              <a:rPr lang="en-US" sz="900" dirty="0" err="1"/>
              <a:t>.runBackground</a:t>
            </a:r>
            <a:r>
              <a:rPr lang="en-US" sz="900" dirty="0"/>
              <a:t>(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  <a:r>
              <a:rPr lang="en-US" sz="900" dirty="0"/>
              <a:t>Runnable() {</a:t>
            </a:r>
            <a:br>
              <a:rPr lang="en-US" sz="900" dirty="0"/>
            </a:br>
            <a:r>
              <a:rPr lang="en-US" sz="900" dirty="0"/>
              <a:t>      </a:t>
            </a:r>
            <a:r>
              <a:rPr lang="en-US" sz="900" dirty="0">
                <a:solidFill>
                  <a:srgbClr val="BBB529"/>
                </a:solidFill>
              </a:rPr>
              <a:t>@Override</a:t>
            </a:r>
            <a:br>
              <a:rPr lang="en-US" sz="900" dirty="0">
                <a:solidFill>
                  <a:srgbClr val="BBB529"/>
                </a:solidFill>
              </a:rPr>
            </a:br>
            <a:r>
              <a:rPr lang="en-US" sz="900" dirty="0">
                <a:solidFill>
                  <a:srgbClr val="BBB529"/>
                </a:solidFill>
              </a:rPr>
              <a:t>      </a:t>
            </a:r>
            <a:r>
              <a:rPr lang="en-US" sz="900" dirty="0">
                <a:solidFill>
                  <a:srgbClr val="CC7832"/>
                </a:solidFill>
              </a:rPr>
              <a:t>public void </a:t>
            </a:r>
            <a:r>
              <a:rPr lang="en-US" sz="900" dirty="0">
                <a:solidFill>
                  <a:srgbClr val="FFC66D"/>
                </a:solidFill>
              </a:rPr>
              <a:t>run</a:t>
            </a:r>
            <a:r>
              <a:rPr lang="en-US" sz="900" dirty="0"/>
              <a:t>() {</a:t>
            </a:r>
            <a:br>
              <a:rPr lang="en-US" sz="900" dirty="0"/>
            </a:br>
            <a:r>
              <a:rPr lang="en-US" sz="900" dirty="0"/>
              <a:t>        </a:t>
            </a:r>
            <a:r>
              <a:rPr lang="en-US" sz="900" dirty="0">
                <a:solidFill>
                  <a:srgbClr val="CC7832"/>
                </a:solidFill>
              </a:rPr>
              <a:t>final </a:t>
            </a:r>
            <a:r>
              <a:rPr lang="en-US" sz="900" dirty="0" err="1"/>
              <a:t>AuraOutput_LoginOutput</a:t>
            </a:r>
            <a:r>
              <a:rPr lang="en-US" sz="900" dirty="0"/>
              <a:t> </a:t>
            </a:r>
            <a:r>
              <a:rPr lang="en-US" sz="900" dirty="0" err="1"/>
              <a:t>auraOutput</a:t>
            </a:r>
            <a:r>
              <a:rPr lang="en-US" sz="900" dirty="0"/>
              <a:t> = </a:t>
            </a:r>
            <a:r>
              <a:rPr lang="en-US" sz="900" dirty="0">
                <a:solidFill>
                  <a:srgbClr val="CC7832"/>
                </a:solidFill>
              </a:rPr>
              <a:t>new </a:t>
            </a:r>
          </a:p>
          <a:p>
            <a:r>
              <a:rPr lang="en-US" sz="900" dirty="0">
                <a:solidFill>
                  <a:srgbClr val="CC7832"/>
                </a:solidFill>
              </a:rPr>
              <a:t>              </a:t>
            </a:r>
            <a:r>
              <a:rPr lang="en-US" sz="900" dirty="0" err="1"/>
              <a:t>AuraOutput_LoginOutput</a:t>
            </a:r>
            <a:r>
              <a:rPr lang="en-US" sz="900" dirty="0"/>
              <a:t>(</a:t>
            </a:r>
            <a:r>
              <a:rPr lang="en-US" sz="900" dirty="0" err="1">
                <a:solidFill>
                  <a:srgbClr val="B389C5"/>
                </a:solidFill>
              </a:rPr>
              <a:t>loginOutput</a:t>
            </a:r>
            <a:r>
              <a:rPr lang="en-US" sz="900" dirty="0">
                <a:solidFill>
                  <a:srgbClr val="CC7832"/>
                </a:solidFill>
              </a:rPr>
              <a:t>, </a:t>
            </a:r>
            <a:r>
              <a:rPr lang="en-US" sz="900" dirty="0">
                <a:solidFill>
                  <a:srgbClr val="9876AA"/>
                </a:solidFill>
              </a:rPr>
              <a:t>executor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  </a:t>
            </a:r>
            <a:r>
              <a:rPr lang="en-US" sz="900" dirty="0" err="1">
                <a:solidFill>
                  <a:srgbClr val="9876AA"/>
                </a:solidFill>
              </a:rPr>
              <a:t>interactor</a:t>
            </a:r>
            <a:r>
              <a:rPr lang="en-US" sz="900" dirty="0" err="1"/>
              <a:t>.guestLogin</a:t>
            </a:r>
            <a:r>
              <a:rPr lang="en-US" sz="900" dirty="0"/>
              <a:t>(</a:t>
            </a:r>
            <a:r>
              <a:rPr lang="en-US" sz="900" dirty="0" err="1"/>
              <a:t>auraOutput</a:t>
            </a:r>
            <a:r>
              <a:rPr lang="en-US" sz="900" dirty="0"/>
              <a:t>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  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    })</a:t>
            </a:r>
            <a:r>
              <a:rPr lang="en-US" sz="900" dirty="0">
                <a:solidFill>
                  <a:srgbClr val="CC7832"/>
                </a:solidFill>
              </a:rPr>
              <a:t>;</a:t>
            </a:r>
            <a:br>
              <a:rPr lang="en-US" sz="900" dirty="0">
                <a:solidFill>
                  <a:srgbClr val="CC7832"/>
                </a:solidFill>
              </a:rPr>
            </a:br>
            <a:r>
              <a:rPr lang="en-US" sz="900" dirty="0">
                <a:solidFill>
                  <a:srgbClr val="CC7832"/>
                </a:solidFill>
              </a:rPr>
              <a:t>  </a:t>
            </a:r>
            <a:r>
              <a:rPr lang="en-US" sz="900" dirty="0"/>
              <a:t>}</a:t>
            </a:r>
            <a:br>
              <a:rPr lang="en-US" sz="900" dirty="0"/>
            </a:br>
            <a:r>
              <a:rPr lang="en-US" sz="9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233800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AA4EF9-8264-AA4C-865B-1ACB11531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67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synchronized void </a:t>
            </a:r>
            <a:r>
              <a:rPr lang="en-US" sz="1600" dirty="0" err="1">
                <a:solidFill>
                  <a:srgbClr val="FFC66D"/>
                </a:solidFill>
              </a:rPr>
              <a:t>init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ProcessingEnvironment</a:t>
            </a:r>
            <a:r>
              <a:rPr lang="en-US" sz="1600" dirty="0"/>
              <a:t> </a:t>
            </a:r>
            <a:r>
              <a:rPr lang="en-US" sz="1600" dirty="0" err="1"/>
              <a:t>processingEnvironment</a:t>
            </a:r>
            <a:r>
              <a:rPr lang="en-US" sz="1600" dirty="0"/>
              <a:t>) {}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 err="1">
                <a:solidFill>
                  <a:srgbClr val="CC7832"/>
                </a:solidFill>
              </a:rPr>
              <a:t>boolean</a:t>
            </a:r>
            <a:r>
              <a:rPr lang="en-US" sz="1600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process</a:t>
            </a:r>
            <a:r>
              <a:rPr lang="en-US" sz="1600" dirty="0"/>
              <a:t>(…) {}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@Override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public Set&lt;String&gt;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getSupportedAnnotationTypes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 {}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29820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66B-3521-8043-8029-BD6E86B9B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public class </a:t>
            </a:r>
            <a:r>
              <a:rPr lang="en-US" sz="1600" dirty="0" err="1"/>
              <a:t>JavaSkopProcessor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extends </a:t>
            </a:r>
            <a:r>
              <a:rPr lang="en-US" sz="1600" dirty="0" err="1"/>
              <a:t>AbstractProcessor</a:t>
            </a:r>
            <a:r>
              <a:rPr lang="en-US" sz="1600" dirty="0"/>
              <a:t> {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synchronized void </a:t>
            </a:r>
            <a:r>
              <a:rPr lang="en-US" sz="1600" dirty="0" err="1">
                <a:solidFill>
                  <a:srgbClr val="FFC66D"/>
                </a:solidFill>
              </a:rPr>
              <a:t>init</a:t>
            </a:r>
            <a:r>
              <a:rPr lang="en-US" sz="1600" dirty="0"/>
              <a:t>(</a:t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 err="1"/>
              <a:t>ProcessingEnvironment</a:t>
            </a:r>
            <a:r>
              <a:rPr lang="en-US" sz="1600" dirty="0"/>
              <a:t> </a:t>
            </a:r>
            <a:r>
              <a:rPr lang="en-US" sz="1600" dirty="0" err="1"/>
              <a:t>processingEnvironment</a:t>
            </a:r>
            <a:r>
              <a:rPr lang="en-US" sz="1600" dirty="0"/>
              <a:t>) {}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 err="1">
                <a:solidFill>
                  <a:srgbClr val="CC7832"/>
                </a:solidFill>
              </a:rPr>
              <a:t>boolean</a:t>
            </a:r>
            <a:r>
              <a:rPr lang="en-US" sz="1600" dirty="0">
                <a:solidFill>
                  <a:srgbClr val="CC7832"/>
                </a:solidFill>
              </a:rPr>
              <a:t> </a:t>
            </a:r>
            <a:r>
              <a:rPr lang="en-US" sz="1600" dirty="0">
                <a:solidFill>
                  <a:srgbClr val="FFC66D"/>
                </a:solidFill>
              </a:rPr>
              <a:t>process</a:t>
            </a:r>
            <a:r>
              <a:rPr lang="en-US" sz="1600" dirty="0"/>
              <a:t>(…) {}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</a:t>
            </a:r>
            <a:r>
              <a:rPr lang="en-US" sz="1600" dirty="0">
                <a:solidFill>
                  <a:srgbClr val="BBB529"/>
                </a:solidFill>
              </a:rPr>
              <a:t>@Override</a:t>
            </a:r>
            <a:br>
              <a:rPr lang="en-US" sz="1600" dirty="0">
                <a:solidFill>
                  <a:srgbClr val="BBB529"/>
                </a:solidFill>
              </a:rPr>
            </a:br>
            <a:r>
              <a:rPr lang="en-US" sz="1600" dirty="0">
                <a:solidFill>
                  <a:srgbClr val="BBB529"/>
                </a:solidFill>
              </a:rPr>
              <a:t>  </a:t>
            </a:r>
            <a:r>
              <a:rPr lang="en-US" sz="1600" dirty="0">
                <a:solidFill>
                  <a:srgbClr val="CC7832"/>
                </a:solidFill>
              </a:rPr>
              <a:t>public </a:t>
            </a:r>
            <a:r>
              <a:rPr lang="en-US" sz="1600" dirty="0"/>
              <a:t>Set&lt;String&gt; </a:t>
            </a:r>
            <a:r>
              <a:rPr lang="en-US" sz="1600" dirty="0" err="1">
                <a:solidFill>
                  <a:srgbClr val="FFC66D"/>
                </a:solidFill>
              </a:rPr>
              <a:t>getSupportedAnnotationTypes</a:t>
            </a:r>
            <a:r>
              <a:rPr lang="en-US" sz="1600" dirty="0"/>
              <a:t>() {}</a:t>
            </a:r>
            <a:br>
              <a:rPr lang="en-US" sz="1600" dirty="0"/>
            </a:b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00168736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Quotabl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1252</TotalTime>
  <Words>926</Words>
  <Application>Microsoft Macintosh PowerPoint</Application>
  <PresentationFormat>On-screen Show (16:10)</PresentationFormat>
  <Paragraphs>277</Paragraphs>
  <Slides>74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74</vt:i4>
      </vt:variant>
    </vt:vector>
  </HeadingPairs>
  <TitlesOfParts>
    <vt:vector size="82" baseType="lpstr">
      <vt:lpstr>Arial</vt:lpstr>
      <vt:lpstr>Century Gothic</vt:lpstr>
      <vt:lpstr>Courier New</vt:lpstr>
      <vt:lpstr>menlo</vt:lpstr>
      <vt:lpstr>menlo</vt:lpstr>
      <vt:lpstr>Wingdings 2</vt:lpstr>
      <vt:lpstr>Code</vt:lpstr>
      <vt:lpstr>Quotable</vt:lpstr>
      <vt:lpstr>Back in the days, developers used to write boilerplate code</vt:lpstr>
      <vt:lpstr>“Give a machine a code and you have solved one problem; teach a machine to code and you save yourself from lot of boilerplate code and testing.”</vt:lpstr>
      <vt:lpstr>PowerPoint Presentation</vt:lpstr>
      <vt:lpstr>PowerPoint Presentation</vt:lpstr>
      <vt:lpstr>Annotation Processing</vt:lpstr>
      <vt:lpstr>    public class JavaSkopProcessor extends AbstractProcessor {    @Override   public synchronized void init(     ProcessingEnvironment processingEnvironment) {}    @Override   public boolean process(…) {}    @Override   public Set&lt;String&gt; getSupportedAnnotationTypes() {} }</vt:lpstr>
      <vt:lpstr>    public class JavaSkopProcessor extends AbstractProcessor {    @Override   public synchronized void init(     ProcessingEnvironment processingEnvironment) {}    @Override   public boolean process(…) {}    @Override   public Set&lt;String&gt; getSupportedAnnotationTypes() {} }</vt:lpstr>
      <vt:lpstr>    public class JavaSkopProcessor extends AbstractProcessor {    @Override   public synchronized void init(     ProcessingEnvironment processingEnvironment) {}    @Override   public boolean process(…) {}    @Override   public Set&lt;String&gt; getSupportedAnnotationTypes() {} }</vt:lpstr>
      <vt:lpstr>    public class JavaSkopProcessor extends AbstractProcessor {    @Override   public synchronized void init(     ProcessingEnvironment processingEnvironment) {}    @Override   public boolean process(…) {}    @Override   public Set&lt;String&gt; getSupportedAnnotationTypes() {} }</vt:lpstr>
      <vt:lpstr> public class JavaSkopProcessor extends AbstractProcessor {    @Override   public synchronized void init(     ProcessingEnvironment processingEnvironment) {}    @Override   public boolean process(…) {}    @Override   public Set&lt;String&gt; getSupportedAnnotationTypes() {} }  @Target(value = {ElementType.TYPE, ElementType.METHOD}) @Retention(RetentionPolicy.SOURCE) public @interface JavaSkopAnnotation {  }</vt:lpstr>
      <vt:lpstr> public class JavaSkopProcessor extends AbstractProcessor {    @Override   public synchronized void init(     ProcessingEnvironment processingEnvironment) {}    @Override   public boolean process(…) {}    @Override   public Set&lt;String&gt; getSupportedAnnotationTypes() {} }  @Target(value = {ElementType.TYPE, ElementType.METHOD}) @Retention(RetentionPolicy.SOURCE) public @interface JavaSkopAnnotation {  }</vt:lpstr>
      <vt:lpstr>public class JavaSkopProcessor extends AbstractProcessor {    @Override   public synchronized void init(     ProcessingEnvironment processingEnvironment) {}    @Override   public boolean process(…) {}    @Override   public Set&lt;String&gt; getSupportedAnnotationTypes() {      return Collections.singleton(        JavaSkopAnnotation.class.getCanonicalName()      );   } }  @Target(value = {ElementType.TYPE, ElementType.METHOD}) @Retention(RetentionPolicy.SOURCE) public @interface JavaSkopAnnotation {  }</vt:lpstr>
      <vt:lpstr>    Create: META-INF/services/javax.annotation.processing.Processor  Add: mk.jug.JavaSkopProcessor   OR   Use Google auto-service library, and annotate the JavaSkopProcessor   @AutoService(Processor.class) public class JavaSkopProcessor extends AbstractProcessor { </vt:lpstr>
      <vt:lpstr>public class JavaSkopProcessor extends AbstractProcessor {    @Override   public synchronized void init(     ProcessingEnvironment processingEnvironment) {}   @Override   public boolean process(…) {     messager      .printMessage(Diagnostic.Kind.NOTE, "JavaSkop '19");   return true; }    @Override   public Set&lt;String&gt; getSupportedAnnotationTypes() {      return Collections.singleton(        JavaSkopAnnotation.class.getCanonicalName()      );   } }</vt:lpstr>
      <vt:lpstr>Code Generation v1.0</vt:lpstr>
      <vt:lpstr>Code Generation v2.0 (JavaWriter)</vt:lpstr>
      <vt:lpstr>public class JavaSkopProcessor extends AbstractProcessor {    @Override   public synchronized void init(     ProcessingEnvironment processingEnvironment) {   }    @Override   public boolean process(     Set&lt;? extends TypeElement&gt; set,     RoundEnvironment roundEnvironment) {     JavaFileObject javaFileObject =       processingEnv.getFiler().createClassFile("mk.jug.Speaker.java");     JavaWriter writer = new JavaWriter(javaFileObject.openWriter());     writer.emitPackage("mk.jug")       .beginType("mk.jug.Speaker", "class", EnumSet.of(PUBLIC, FINAL))       .emitField("String", "firstName", EnumSet.of(PRIVATE))       .emitField("String", "lastName", EnumSet.of(PRIVATE))       .emitJavadoc("Returns the speaker's full name.")       .beginMethod("String", "getName", EnumSet.of(PUBLIC))       .emitStatement("return firstName + \" \" + lastName")       .endMethod()       .endType();     return true;   }    @Override   public Set&lt;String&gt; getSupportedAnnotationTypes() {     return Collections.singleton(JavaSkopAnnotation.class.getCanonicalName());   } }</vt:lpstr>
      <vt:lpstr>public class JavaSkopProcessor extends AbstractProcessor {    @Override   public synchronized void init(     ProcessingEnvironment processingEnvironment) {   }    @Override   public boolean process(     Set&lt;? extends TypeElement&gt; set,     RoundEnvironment roundEnvironment) {     JavaFileObject javaFileObject =       processingEnv.getFiler().createClassFile("mk.jug.Speaker.java");     JavaWriter writer = new JavaWriter(javaFileObject.openWriter());     writer.emitPackage("mk.jug")       .beginType("mk.jug.Speaker", "class", EnumSet.of(PUBLIC, FINAL))       .emitField("String", "firstName", EnumSet.of(PRIVATE))       .emitField("String", "lastName", EnumSet.of(PRIVATE))       .emitJavadoc("Returns the speaker's full name.")       .beginMethod("String", "getName", EnumSet.of(PUBLIC))       .emitStatement("return firstName + \" \" + lastName")       .endMethod()       .endType();     return true;   }    @Override   public Set&lt;String&gt; getSupportedAnnotationTypes() {     return Collections.singleton(JavaSkopAnnotation.class.getCanonicalName());   } }</vt:lpstr>
      <vt:lpstr>Code Generation v3.0 (JavaPoet)</vt:lpstr>
      <vt:lpstr>JavaPoet API</vt:lpstr>
      <vt:lpstr>Generating methods with MethodSpec</vt:lpstr>
      <vt:lpstr>private MethodSpec computeRange(String name, int from, int to, String op) {   return MethodSpec.methodBuilder(name)     .returns(int.class)     .addStatement("int result = 1")     .beginControlFlow("for (int i = " + from + "; i &lt; " + to + "; i++)")     .addStatement("result = result " + op + " i")     .endControlFlow()     .addStatement("return result")     .build(); }</vt:lpstr>
      <vt:lpstr>private MethodSpec computeRange(String name, int from, int to, String op) {   return MethodSpec.methodBuilder(name)     .returns(int.class)     .addStatement("int result = 1")     .beginControlFlow("for (int i = " + from + "; i &lt; " + to + "; i++)")     .addStatement("result = result " + op + " i")     .endControlFlow()     .addStatement("return result")     .build(); }</vt:lpstr>
      <vt:lpstr>private MethodSpec computeRange(String name, int from, int to, String op) {   return MethodSpec.methodBuilder(name)     .returns(int.class)     .addStatement("int result = 1")     .beginControlFlow("for (int i = " + from + "; i &lt; " + to + "; i++)")     .addStatement("result = result " + op + " i")     .endControlFlow()     .addStatement("return result")     .build(); }</vt:lpstr>
      <vt:lpstr>private MethodSpec computeRange(String name, int from, int to, String op) {   return MethodSpec.methodBuilder(name)     .returns(int.class)     .addStatement("int result = 1")     .beginControlFlow("for (int i = " + from + "; i &lt; " + to + "; i++)")     .addStatement("result = result " + op + " i")     .endControlFlow()     .addStatement("return result")     .build(); }</vt:lpstr>
      <vt:lpstr>private MethodSpec computeRange(String name, int from, int to, String op) {   return MethodSpec.methodBuilder(name)     .returns(int.class)     .addStatement("int result = 1")     .beginControlFlow("for (int i = $L; i &lt; $L; i++)", from, to)     .addStatement("result = result $L i", op)     .endControlFlow()     .addStatement("return result")     .build(); }</vt:lpstr>
      <vt:lpstr>computeRange("multiply10to20", 10, 20, "*");    Will result in:  int multiply10to20() {   int result = 1;   for (int i = 10; i &lt; 20; i++) {     result = result * i;   }   return result; }</vt:lpstr>
      <vt:lpstr>  MethodSpec today = MethodSpec.methodBuilder("today")   .returns(Date.class)   .addStatement("return new Date()")   .build();   Will result in:    Date today() {   return new Date(); } error: cannot find symbol        return new Date();                   ^  </vt:lpstr>
      <vt:lpstr>import java.util.Date;  MethodSpec today = MethodSpec.methodBuilder("today")   .returns(Date.class)   .addStatement("return new $T()", Date.class)   .build();   Will result in:  import java.util.Date;  Date today() {   return new Date(); }</vt:lpstr>
      <vt:lpstr>PowerPoint Presentation</vt:lpstr>
      <vt:lpstr>public interface LoginInteractor {    void login(LoginCredentials input, LoginOutput loginOutput);    void guestLogin(LoginOutput loginOutput); }      public interface LoginOutput {    void successfulLogin(String message);    void failedLogin(Exception e);    void loginProgress(double progress); }</vt:lpstr>
      <vt:lpstr>public class LoginInteractorImpl implements LoginInteractor {    @Override   public void login(LoginCredentials input, LoginOutput loginOutput) {     mockLogin(loginOutput);   }    @Override   public void guestLogin(LoginOutput loginOutput) {     mockLogin(loginOutput);   }    private void mockLogin(LoginOutput loginOutput) {     Random random = new SecureRandom();     try {       for (int i = 0; i &lt;= 100; i++) {         loginOutput.loginProgress(i / 100d);         Thread.sleep(random.nextInt(300));       }       loginOutput.successfulLogin("Successful login");     } catch (InterruptedException e) {       loginOutput.failedLogin(e);     }   } }</vt:lpstr>
      <vt:lpstr>public class LoginInteractorImpl implements LoginInteractor {    @Override   public void login(LoginCredentials input, LoginOutput loginOutput) {     mockLogin(loginOutput);   }    @Override   public void guestLogin(LoginOutput loginOutput) {     mockLogin(loginOutput);   }    private void mockLogin(LoginOutput loginOutput) {     Random random = new SecureRandom();     try {       for (int i = 0; i &lt;= 100; i++) {         loginOutput.loginProgress(i / 100d);         Thread.sleep(random.nextInt(300));       }       loginOutput.successfulLogin("Successful login");     } catch (InterruptedException e) {       loginOutput.failedLogin(e);     }   } }</vt:lpstr>
      <vt:lpstr>public class MainActivity extends Activity implements LoginOutput {  @OnClick(R.id.button_login_with_credentials) void loginWithCredentials() {   String username = inputUsername.getText().toString();   String password = inputPassword.getText().toString();   LoginCredentials loginCredentials = LoginCredentials.create(username, password);    progressBar.setVisibility(View.VISIBLE);   loginInteractor.login(loginCredentials, this); }  @OnClick(R.id.button_login_as_guest) void loginAsGuest() {   progressBar.setVisibility(View.VISIBLE);   loginInteractor.guestLogin(this); }   @Override public void successfulLogin(String message) {   progressBar.setVisibility(View.GONE);   Log.d(LOG_TAG, message); }  @Override public void failedLogin(Exception e) {   progressBar.setVisibility(View.GONE);   Log.w(LOG_TAG, "Login failed.", e); }  @Override public void loginProgress(double progress) {   progressBar.setProgress((int)(progress * 100));   Log.v(LOG_TAG, Double.toString(progress * 100)); }</vt:lpstr>
      <vt:lpstr>public class MainActivity extends Activity implements LoginOutput {  @OnClick(R.id.button_login_with_credentials) void loginWithCredentials() {   String username = inputUsername.getText().toString();   String password = inputPassword.getText().toString();   LoginCredentials loginCredentials = LoginCredentials.create(username, password);    progressBar.setVisibility(View.VISIBLE);   loginInteractor.login(loginCredentials, this); }  @OnClick(R.id.button_login_as_guest) void loginAsGuest() {   progressBar.setVisibility(View.VISIBLE);   loginInteractor.guestLogin(this); }   @Override public void successfulLogin(String message) {   progressBar.setVisibility(View.GONE);   Log.d(LOG_TAG, message); }  @Override public void failedLogin(Exception e) {   progressBar.setVisibility(View.GONE);   Log.w(LOG_TAG, "Login failed.", e); }  @Override public void loginProgress(double progress) {   progressBar.setProgress((int)(progress * 100));   Log.v(LOG_TAG, Double.toString(progress * 100)); }</vt:lpstr>
      <vt:lpstr>public class MainActivity extends Activity implements LoginOutput {  @OnClick(R.id.button_login_with_credentials) void loginWithCredentials() {   String username = inputUsername.getText().toString();   String password = inputPassword.getText().toString();   LoginCredentials loginCredentials = LoginCredentials.create(username, password);    progressBar.setVisibility(View.VISIBLE);   loginInteractor.login(loginCredentials, this); }  @OnClick(R.id.button_login_as_guest) void loginAsGuest() {   progressBar.setVisibility(View.VISIBLE);   loginInteractor.guestLogin(this); }   @Override public void successfulLogin(String message) {   progressBar.setVisibility(View.GONE);   Log.d(LOG_TAG, message); }  @Override public void failedLogin(Exception e) {   progressBar.setVisibility(View.GONE);   Log.w(LOG_TAG, "Login failed.", e); }  @Override public void loginProgress(double progress) {   progressBar.setProgress((int)(progress * 100));   Log.v(LOG_TAG, Double.toString(progress * 100)); }</vt:lpstr>
      <vt:lpstr>public class MainActivity extends Activity implements LoginOutput {  @OnClick(R.id.button_login_with_credentials) void loginWithCredentials() {   String username = inputUsername.getText().toString();   String password = inputPassword.getText().toString();   LoginCredentials loginCredentials = LoginCredentials.create(username, password);    progressBar.setVisibility(View.VISIBLE);   loginInteractor.login(loginCredentials, this); }  @OnClick(R.id.button_login_as_guest) void loginAsGuest() {   progressBar.setVisibility(View.VISIBLE);   loginInteractor.guestLogin(this); }   @Override public void successfulLogin(String message) {   progressBar.setVisibility(View.GONE);   Log.d(LOG_TAG, message); }  @Override public void failedLogin(Exception e) {   progressBar.setVisibility(View.GONE);   Log.w(LOG_TAG, "Login failed.", e); }  @Override public void loginProgress(double progress) {   progressBar.setProgress((int)(progress * 100));   Log.v(LOG_TAG, Double.toString(progress * 100)); }</vt:lpstr>
      <vt:lpstr>PowerPoint Presentation</vt:lpstr>
      <vt:lpstr>public final class AsyncLoginInteractor implements LoginInteractor {   private final LoginInteractor interactor;   private final Executor backgroundExecutor;    AsyncLoginInteractor(LoginInteractor interactor, Executor backgroundExecutor) {     this.interactor = interactor;     this.backgroundExecutor = backgroundExecutor;   }    @Override   public final void login(final LoginCredentials input, final LoginOutput loginOutput) {     backgroundExecutor.execute(() -&gt; interactor.login(input, loginOutput));   }    @Override   public final void guestLogin(final LoginOutput loginOutput) {     backgroundExecutor.execute(() -&gt; interactor.guestLogin(loginOutput));   } }</vt:lpstr>
      <vt:lpstr>public final class AsyncLoginInteractor implements LoginInteractor {   private final LoginInteractor interactor;   private final Executor backgroundExecutor;    AsyncLoginInteractor(LoginInteractor interactor, Executor backgroundExecutor) {     this.interactor = interactor;     this.backgroundExecutor = backgroundExecutor;   }    @Override   public final void login(final LoginCredentials input, final LoginOutput loginOutput) {     backgroundExecutor.execute(() -&gt; interactor.login(input, loginOutput));   }    @Override   public final void guestLogin(final LoginOutput loginOutput) {     backgroundExecutor.execute(() -&gt; interactor.guestLogin(loginOutput));   } }</vt:lpstr>
      <vt:lpstr>public final class AsyncLoginInteractor implements LoginInteractor {   private final LoginInteractor interactor;   private final Executor backgroundExecutor;    AsyncLoginInteractor(LoginInteractor interactor, Executor backgroundExecutor) {     this.interactor = interactor;     this.backgroundExecutor = backgroundExecutor;   }    @Override   public final void login(final LoginCredentials input, final LoginOutput loginOutput) {     backgroundExecutor.execute(() -&gt; interactor.login(input, loginOutput));   }    @Override   public final void guestLogin(final LoginOutput loginOutput) {     backgroundExecutor.execute(() -&gt; interactor.guestLogin(loginOutput));   } }</vt:lpstr>
      <vt:lpstr>public static LoginInteractor provideLoginInteractor() {   LoginInteractor loginInteractor = new LoginInteractorImpl();   ExecutorService backgroundExecutor = Executors.newSingleThreadExecutor();    return new AsyncLoginInteractor(loginInteractor, backgroundExecutor); }</vt:lpstr>
      <vt:lpstr>public class MainActivity extends Activity implements LoginOutput {  @OnClick(R.id.button_login_with_credentials) void loginWithCredentials() {   String username = inputUsername.getText().toString();   String password = inputPassword.getText().toString();   LoginCredentials loginCredentials = LoginCredentials.create(username, password);    progressBar.setVisibility(View.VISIBLE);   loginInteractor.login(loginCredentials, this); }  @OnClick(R.id.button_login_as_guest) void loginAsGuest() {   progressBar.setVisibility(View.VISIBLE);   loginInteractor.guestLogin(this); }   @Override public void successfulLogin(String message) {   progressBar.setVisibility(View.GONE);   Log.d(LOG_TAG, message); }  @Override public void failedLogin(Exception e) {   progressBar.setVisibility(View.GONE);   Log.w(LOG_TAG, "Login failed.", e); }  @Override public void loginProgress(double progress) {   --&gt;  progressBar.setProgress((int)(progress * 100));   Log.v(LOG_TAG, Double.toString(progress * 100)); }</vt:lpstr>
      <vt:lpstr>PowerPoint Presentation</vt:lpstr>
      <vt:lpstr>public class ForegroundLoginOutput implements LoginOutput {    private final LoginOutput loginOutput;   private final Executor foregroundExecutor;    public ForegroundLoginOutput(LoginOutput loginOutput, Executor foregroundExecutor) {     this.loginOutput = loginOutput;     this.foregroundExecutor = foregroundExecutor;   }    @Override   public void successfulLogin(String message) {     foregroundExecutor.execute(() -&gt; loginOutput.successfulLogin(message));   }    @Override   public void failedLogin(Exception e) {     foregroundExecutor.execute(() -&gt; loginOutput.failedLogin(e));   }    @Override   public void loginProgress(double progress) {     foregroundExecutor.execute(() -&gt; loginOutput.loginProgress(progress));   } }</vt:lpstr>
      <vt:lpstr>public class ForegroundLoginOutput implements LoginOutput {    private final LoginOutput loginOutput;   private final Executor foregroundExecutor;    public ForegroundLoginOutput(LoginOutput loginOutput, Executor foregroundExecutor) {     this.loginOutput = loginOutput;     this.foregroundExecutor = foregroundExecutor;   }    @Override   public void successfulLogin(String message) {     foregroundExecutor.execute(() -&gt; loginOutput.successfulLogin(message));   }    @Override   public void failedLogin(Exception e) {     foregroundExecutor.execute(() -&gt; loginOutput.failedLogin(e));   }    @Override   public void loginProgress(double progress) {     foregroundExecutor.execute(() -&gt; loginOutput.loginProgress(progress));   } }</vt:lpstr>
      <vt:lpstr>public class ForegroundLoginOutput implements LoginOutput {    private final LoginOutput loginOutput;   private final Executor foregroundExecutor;    public ForegroundLoginOutput(LoginOutput loginOutput, Executor foregroundExecutor) {     this.loginOutput = loginOutput;     this.foregroundExecutor = foregroundExecutor;   }    @Override   public void successfulLogin(String message) {     foregroundExecutor.execute(() -&gt; loginOutput.successfulLogin(message));   }    @Override   public void failedLogin(Exception e) {     foregroundExecutor.execute(() -&gt; loginOutput.failedLogin(e));   }    @Override   public void loginProgress(double progress) {     foregroundExecutor.execute(() -&gt; loginOutput.loginProgress(progress));   } }</vt:lpstr>
      <vt:lpstr>public final class AsyncLoginInteractor implements LoginInteractor {   private final LoginInteractor interactor;   private final Executor foregroundExecutor;   private final Executor backgroundExecutor;    AsyncLoginInteractor(LoginInteractor interactor,                         Executor foregroundExecutor,                         Executor backgroundExecutor) {     this.interactor = interactor;     this.foregroundExecutor = foregroundExecutor;     this.backgroundExecutor = backgroundExecutor;   }    @Override   public final void login(final LoginCredentials input, final LoginOutput loginOutput) {     ForegroundLoginOutput foregroundLoginOutput =                new ForegroundLoginOutput(loginOutput, foregroundExecutor);     backgroundExecutor.execute(() -&gt; interactor.login(input, foregroundLoginOutput));   }    @Override   public final void guestLogin(final LoginOutput loginOutput) {     ForegroundLoginOutput foregroundLoginOutput =                new ForegroundLoginOutput(loginOutput, foregroundExecutor);     backgroundExecutor.execute(() -&gt; interactor.guestLogin(foregroundLoginOutput));   } }</vt:lpstr>
      <vt:lpstr>public final class AsyncLoginInteractor implements LoginInteractor {   private final LoginInteractor interactor;   private final Executor foregroundExecutor;   private final Executor backgroundExecutor;    AsyncLoginInteractor(LoginInteractor interactor,                         Executor foregroundExecutor,                         Executor backgroundExecutor) {     this.interactor = interactor;     this.foregroundExecutor = foregroundExecutor;     this.backgroundExecutor = backgroundExecutor;   }    @Override   public final void login(final LoginCredentials input, final LoginOutput loginOutput) {     ForegroundLoginOutput foregroundLoginOutput =                new ForegroundLoginOutput(loginOutput, foregroundExecutor);     backgroundExecutor.execute(() -&gt; interactor.login(input, foregroundLoginOutput));   }    @Override   public final void guestLogin(final LoginOutput loginOutput) {     ForegroundLoginOutput foregroundLoginOutput =                new ForegroundLoginOutput(loginOutput, foregroundExecutor);     backgroundExecutor.execute(() -&gt; interactor.guestLogin(foregroundLoginOutput));   } }</vt:lpstr>
      <vt:lpstr>PowerPoint Presentation</vt:lpstr>
      <vt:lpstr>PowerPoint Presentation</vt:lpstr>
      <vt:lpstr>PowerPoint Presentation</vt:lpstr>
      <vt:lpstr>public class AuraInteractorProcessor extends AbstractProcessor {    @Override   public synchronized void init(ProcessingEnvironment processingEnvironment) {     super.init(processingEnvironment);   }    @Override   public boolean process(Set&lt;? extends TypeElement&gt; set, RoundEnvironment roundEnvironment) {     return false;   }    @Override   public Set&lt;String&gt; getSupportedAnnotationTypes() {     return Collections.singleton(        AuraInteractor.class.getCanonicalName()     );   } }</vt:lpstr>
      <vt:lpstr>public class AuraInteractorProcessor extends AbstractProcessor {    @Override   public synchronized void init(ProcessingEnvironment processingEnvironment) {     super.init(processingEnvironment);   }    @Override   public boolean process(Set&lt;? extends TypeElement&gt; set, RoundEnvironment roundEnvironment) {     return false;   }    @Override   public Set&lt;String&gt; getSupportedAnnotationTypes() {     return Collections.singleton(        AuraInteractor.class.getCanonicalName()     );   } }</vt:lpstr>
      <vt:lpstr>@Override public boolean process(Set&lt;? extends TypeElement&gt; set,            RoundEnvironment roundEnvironment) {    Set&lt;? extends Element&gt; allTargets = roundEnvironment.getElementsAnnotatedWith(AuraInteractor.class);    Set&lt;TypeElement&gt; auraTargets = new LinkedHashSet&lt;&gt;();    for (Element element : allTargets) {     if (element.getKind() != ElementKind.INTERFACE) {        messager.printMessage(Diagnostic.Kind.NOTE,         AuraInteractor.class.getSimpleName() + " can only be used on interfaces. Will not generate for [" + element           .getSimpleName() + "]");     }      auraTargets.add(((TypeElement) element));   } … …</vt:lpstr>
      <vt:lpstr>@Override public boolean process(Set&lt;? extends TypeElement&gt; set,            RoundEnvironment roundEnvironment) {    Set&lt;? extends Element&gt; allTargets = roundEnvironment.getElementsAnnotatedWith(AuraInteractor.class);    Set&lt;TypeElement&gt; auraTargets = new LinkedHashSet&lt;&gt;();    for (Element element : allTargets) {     if (element.getKind() != ElementKind.INTERFACE) {        messager.printMessage(Diagnostic.Kind.NOTE,         AuraInteractor.class.getSimpleName() + " can only be used on interfaces. Will not generate for [" + element           .getSimpleName() + "]");     }      auraTargets.add(((TypeElement) element));   } … …</vt:lpstr>
      <vt:lpstr>@Override public boolean process(Set&lt;? extends TypeElement&gt; set,            RoundEnvironment roundEnvironment) {    Set&lt;? extends Element&gt; allTargets = roundEnvironment.getElementsAnnotatedWith(AuraInteractor.class);    Set&lt;TypeElement&gt; auraTargets = new LinkedHashSet&lt;&gt;();    for (Element element : allTargets) {     if (element.getKind() != ElementKind.INTERFACE) {        messager.printMessage(Diagnostic.Kind.NOTE,         AuraInteractor.class.getSimpleName() + " can only be used on interfaces. Will not generate for [" + element           .getSimpleName() + "]");     }      auraTargets.add(((TypeElement) element));   } … …</vt:lpstr>
      <vt:lpstr>for (TypeElement auraInterface : auraTargets) {   String genName = AuraInteractor.class.getSimpleName() +     "_" +     auraInterface.getSimpleName();   ClassName interfaceClas = ClassName.get(auraInterface);    TypeSpec.Builder classBuilder =     TypeSpec.classBuilder(genName)     .addModifiers(Modifier.PUBLIC, Modifier.FINAL)     .addSuperinterface(interfaceClass)</vt:lpstr>
      <vt:lpstr>for (TypeElement auraInterface : auraTargets) {   String genName = AuraInteractor.class.getSimpleName() +     "_" +     auraInterface.getSimpleName();   ClassName interfaceClas = ClassName.get(auraInterface);    TypeSpec.Builder classBuilder =     TypeSpec.classBuilder(genName)     .addModifiers(Modifier.PUBLIC, Modifier.FINAL)     .addSuperinterface(interfaceClass)</vt:lpstr>
      <vt:lpstr>for (TypeElement auraInterface : auraTargets) {   String genName = AuraInteractor.class.getSimpleName() +     "_" +     auraInterface.getSimpleName();   ClassName interfaceClas = ClassName.get(auraInterface);    TypeSpec.Builder classBuilder =     TypeSpec.classBuilder(genName)     .addModifiers(Modifier.PUBLIC, Modifier.FINAL)     .addSuperinterface(interfaceClass)</vt:lpstr>
      <vt:lpstr>for (TypeElement auraInterface : auraTargets) {   String genName = AuraInteractor.class.getSimpleName() +     "_" +     auraInterface.getSimpleName();   ClassName interfaceClas = ClassName.get(auraInterface);    TypeSpec.Builder classBuilder =     TypeSpec.classBuilder(genName)     .addModifiers(Modifier.PUBLIC, Modifier.FINAL)     .addSuperinterface(interfaceClass)</vt:lpstr>
      <vt:lpstr>classBuilder   .addField(     TypeName.get(auraInterface.asType()),      "interactor",      Modifier.PRIVATE, Modifier.FINAL)   .addField(     AuraExecutor.class,      "executor",      Modifier.PRIVATE, Modifier.FINAL)</vt:lpstr>
      <vt:lpstr>classBuilder   .addField(     TypeName.get(auraInterface.asType()),      "interactor",      Modifier.PRIVATE, Modifier.FINAL)   .addField(     AuraExecutor.class,      "executor",      Modifier.PRIVATE, Modifier.FINAL)</vt:lpstr>
      <vt:lpstr>classBuilder   .addMethod(createConstructor(auraInterface));  ------------------------------------------------------  private MethodSpec createConstructor(TypeElement auraInterface) {   return MethodSpec.constructorBuilder()     .addParameter(TypeName.get(auraInterface.asType()),       "interactor")     .addParameter(AuraExecutor.class,       "executor")     .addStatement("this.$N = $N",                    "interactor", "interactor")     .addStatement("this.$N = $N",                    "executor", "executor")     .build(); }</vt:lpstr>
      <vt:lpstr>classBuilder   .addMethod(createConstructor(auraInterface));  ------------------------------------------------------  private MethodSpec createConstructor(TypeElement auraInterface) {   return MethodSpec.constructorBuilder()     .addParameter(TypeName.get(auraInterface.asType()),       "interactor")     .addParameter(AuraExecutor.class,       "executor")     .addStatement("this.$N = $N",                    "interactor", "interactor")     .addStatement("this.$N = $N",                    "executor", "executor")     .build(); }</vt:lpstr>
      <vt:lpstr>classBuilder   .addMethod(createConstructor(auraInterface));  ------------------------------------------------------  private MethodSpec createConstructor(TypeElement auraInterface) {   return MethodSpec.constructorBuilder()     .addParameter(TypeName.get(auraInterface.asType()),       "interactor")     .addParameter(AuraExecutor.class,       "executor")     .addStatement("this.$N = $N",                    "interactor", "interactor")     .addStatement("this.$N = $N",                    "executor", "executor")     .build(); }</vt:lpstr>
      <vt:lpstr>for (Element element : auraInterface.getEnclosedElements()) {   if (element.getKind() == ElementKind.METHOD) {     classBuilder.addMethod(       createAuraMethod(((ExecutableElement) element))     );   } }  ------------------------------------------------------  MethodSpec createAuraMethod(ExecutableElement method) {   MethodSpec.Builder methodBuilder =     MethodSpec.methodBuilder(method.getSimpleName())     .addModifiers(Modifier.PUBLIC, Modifier.FINAL)     .addAnnotation(Override.class);    List parameters = method.getParameters();   for (VariableElement parameter : parameters) {     methodBuilder       .addParameter(ParameterSpec.get(parameter));   }    methodBuilder.addStatement(     "executor.runBackground($L)",     generateInteractorInvocationStatement(method));    return methodBuilder.build(); }</vt:lpstr>
      <vt:lpstr>MethodSpec createAuraMethod(ExecutableElement method) {   MethodSpec.Builder methodBuilder =     MethodSpec.methodBuilder(method.getSimpleName())     .addModifiers(Modifier.PUBLIC, Modifier.FINAL)     .addAnnotation(Override.class);    List parameters = method.getParameters();   for (VariableElement parameter : parameters) {     methodBuilder       .addParameter(ParameterSpec.get(parameter));   }    methodBuilder.addStatement(     "executor.runBackground($L)",     generateInteractorInvocationStatement(method));    return methodBuilder.build(); }</vt:lpstr>
      <vt:lpstr>MethodSpec createAuraMethod(ExecutableElement method) {   MethodSpec.Builder methodBuilder =     MethodSpec.methodBuilder(method.getSimpleName())     .addModifiers(Modifier.PUBLIC, Modifier.FINAL)     .addAnnotation(Override.class);    List parameters = method.getParameters();   for (VariableElement parameter : parameters) {     methodBuilder       .addParameter(ParameterSpec.get(parameter));   }    methodBuilder.addStatement(     "executor.runBackground($L)",     generateInteractorInvocationStatement(method));    return methodBuilder.build(); }</vt:lpstr>
      <vt:lpstr>MethodSpec createAuraMethod(ExecutableElement method) {   MethodSpec.Builder methodBuilder =     MethodSpec.methodBuilder(method.getSimpleName())     .addModifiers(Modifier.PUBLIC, Modifier.FINAL)     .addAnnotation(Override.class);    List parameters = method.getParameters();   for (VariableElement parameter : parameters) {     methodBuilder       .addParameter(ParameterSpec.get(parameter));   }    methodBuilder.addStatement(     "executor.runBackground($L)",     generateInteractorInvocationStatement(method));    return methodBuilder.build(); }</vt:lpstr>
      <vt:lpstr>MethodSpec createAuraMethod(ExecutableElement method) {   MethodSpec.Builder methodBuilder =     MethodSpec.methodBuilder(method.getSimpleName())     .addModifiers(Modifier.PUBLIC, Modifier.FINAL)     .addAnnotation(Override.class);    List parameters = method.getParameters();   for (VariableElement parameter : parameters) {     methodBuilder       .addParameter(ParameterSpec.get(parameter));   }    methodBuilder.addStatement(     "executor.runBackground($L)",     generateInteractorInvocationStatement(method));    return methodBuilder.build(); }</vt:lpstr>
      <vt:lpstr>private TypeSpec generateInteractorInvocationStatement(ExecutableElement method) {   List&lt;? extends VariableElement&gt; parameters = method.getParameters();   VariableElement outputParam = parameters.get(parameters.size() - 1);   Element outputElement = typeUtils.asElement(outputParam.asType());   String outputPackage = elementUtils.getPackageOf(outputElement).getQualifiedName().toString();   ClassName outputClass = ClassName.get(outputPackage,     AuraOutput.class.getSimpleName() + "_" + outputElement.getSimpleName());     String paramsForOutputInvocation = generateParamsForOutputInvocation(method).replace(outputParam.getSimpleName(),     "auraOutput");   messager.printMessage(Diagnostic.Kind.NOTE, paramsForOutputInvocation);    return TypeSpec.anonymousClassBuilder("")     .addSuperinterface(Runnable.class)     .addMethod(MethodSpec.methodBuilder("run")       .addAnnotation(Override.class)       .addModifiers(Modifier.PUBLIC)       .returns(TypeName.VOID)       .addStatement("final $T auraOutput = new $T($N, executor)", outputClass, outputClass, outputParam.getSimpleName())       .addStatement("interactor.$L($L)", method.getSimpleName().toString(), paramsForOutputInvocation)       .build())     .build(); }</vt:lpstr>
      <vt:lpstr>try {   JavaFile javaFile = JavaFile.builder(     interfaceClass.packageName(),      classBuilder.build()   ).build();   javaFile.writeTo(filer); } catch (IOException e) {   messager.printMessage(     Diagnostic.Kind.ERROR,      e.getMessage()); }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Антонио Ивановски</dc:creator>
  <cp:lastModifiedBy>Антонио Ивановски</cp:lastModifiedBy>
  <cp:revision>55</cp:revision>
  <dcterms:created xsi:type="dcterms:W3CDTF">2019-03-23T17:28:52Z</dcterms:created>
  <dcterms:modified xsi:type="dcterms:W3CDTF">2019-03-28T22:27:21Z</dcterms:modified>
</cp:coreProperties>
</file>

<file path=docProps/thumbnail.jpeg>
</file>